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72F3-0C55-4977-94FA-F1DF1B39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5840F-3741-42A4-B377-3F8E147E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F4DA4-8093-48D9-BAD1-312ABB69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C4303-2772-43C1-BA30-A0FCCA28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B9CE-AD9A-456E-A700-7FD111C0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E523-71AC-4B71-862B-7D1DE0D0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4AD76-8D94-42B4-A705-A88A058E2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5ED4-037D-465F-84E2-8DDB46239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036F-E549-432D-AB0D-772FFD3A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53228-F7A1-44C8-88DB-EFE0B114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E3049-475C-4BB3-BCFC-9CBA8A2F5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B3E9A-C4F0-4A18-B73E-E888BB784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530E5-64EB-47B9-BB79-5F4CB131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10215-84B7-42E3-92E8-23749809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52E99-B36A-45AC-A638-6C2D4B20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29099" y="2625762"/>
            <a:ext cx="4325620" cy="295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33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4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B911-D38B-4C6E-AC81-9FAD9D9E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85ED-997C-4E77-9E0C-D0C90682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30FF-DB73-4951-95FC-C4768909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5CD0-24A8-4E62-9B5A-DEB2DAB1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97015-E0F3-4AA3-81E5-AD3AF5B0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EB84-BA81-492D-8610-B2FC3973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A4BC-0221-4795-9CC2-516B7F4FB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7C762-F4F5-485F-83B3-3694DC7D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1B89C-5546-482A-B0F5-67C1B5EB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804CF-02D6-4DBA-9AE3-1BF84E7D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410-D179-4A77-8E08-8719CE96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25192-5AAC-4DD0-B16C-F6618C4F4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9F238-4222-4262-AC6E-B04136CA3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949B2-798A-4299-ABB7-337759DC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3057-E98A-4F1B-994E-DA453453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6523A-3096-41BE-B2B3-DAAA0703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FEDC-CEA7-4744-AAEA-A0ACD4D8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9C9BB-22BC-46A4-A2D3-5BD0842D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9DFF5-225C-4425-A4F3-BCBA1CBEF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809A4-2798-4364-8E68-118BAB97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6CBD8-04AE-4BEB-BE61-123335A71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05359-C709-4AA0-B1B7-1097306D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EC099-5AB3-4DDB-9F2A-DB8B597B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76AEB-AD4C-4837-BD9D-6B5674F0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6BFA-0CEF-4637-8420-C1D47D40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DE519-DCA4-4EAE-BB33-37B892F8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E0DF0-F09C-4D7A-97FE-47427EF5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5F8C3-02D0-4C29-8C66-777FC20D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2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3CBBA-1327-48B8-BABE-C10F6DE6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31653-FE40-4642-B119-01DE3999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8A40-43B0-4A34-B754-E697133F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1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F5FB-FF1E-4B08-AAE6-7EC4A191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5564-CCD4-461E-A80B-195D5FABF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9885B-A843-4E1D-A06F-4044E97F3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C47A1-BE56-4165-AE59-9D93D701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A882E-E6DB-4032-80A2-8D64B919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8F198-98EA-4D3D-A9EC-E1DFE9BD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3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DF8E-5171-40C3-8F3E-517BDCC4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1D3ED-4AAF-409C-A260-1F9779C6D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54DD8-CCB4-4C4C-B948-CF67F9009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D6D81-BD06-4C9A-B0F8-A1C4E614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2612C-FD2E-4CAE-B9FE-3C72A3F0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B908A-1993-4AEA-8B1B-67045F79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07221-2051-4C21-852B-82A34BCE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D1E2D-417A-451D-B4ED-5E79F5FB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7E565-7F9C-42E7-B30C-0BF5F3759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AC66C-C2E6-43D9-ADAD-7848443DE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46BED-66E6-4767-9FE8-A83E7BDF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3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179" y="367657"/>
            <a:ext cx="7025640" cy="83777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5333" b="1" spc="-339" dirty="0">
                <a:latin typeface="Arial Rounded MT Bold" panose="020F0704030504030204" pitchFamily="34" charset="0"/>
                <a:cs typeface="Verdana"/>
              </a:rPr>
              <a:t>Capstone </a:t>
            </a:r>
            <a:r>
              <a:rPr sz="5333" b="1" spc="-320" dirty="0">
                <a:latin typeface="Arial Rounded MT Bold" panose="020F0704030504030204" pitchFamily="34" charset="0"/>
                <a:cs typeface="Verdana"/>
              </a:rPr>
              <a:t>Project </a:t>
            </a:r>
            <a:r>
              <a:rPr sz="5333" b="1" spc="807" dirty="0">
                <a:latin typeface="Arial Rounded MT Bold" panose="020F0704030504030204" pitchFamily="34" charset="0"/>
                <a:cs typeface="Verdana"/>
              </a:rPr>
              <a:t>-</a:t>
            </a:r>
            <a:r>
              <a:rPr sz="5333" b="1" spc="-1107" dirty="0">
                <a:latin typeface="Arial Rounded MT Bold" panose="020F0704030504030204" pitchFamily="34" charset="0"/>
                <a:cs typeface="Verdana"/>
              </a:rPr>
              <a:t> </a:t>
            </a:r>
            <a:r>
              <a:rPr sz="5333" b="1" spc="-213" dirty="0">
                <a:latin typeface="Arial Rounded MT Bold" panose="020F0704030504030204" pitchFamily="34" charset="0"/>
                <a:cs typeface="Verdana"/>
              </a:rPr>
              <a:t>4</a:t>
            </a:r>
            <a:endParaRPr sz="5333" b="1" dirty="0">
              <a:latin typeface="Arial Rounded MT Bold" panose="020F0704030504030204" pitchFamily="34" charset="0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0486" y="1421082"/>
            <a:ext cx="1033102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b="1" spc="-147" dirty="0">
                <a:latin typeface="Arial Rounded MT Bold" panose="020F0704030504030204" pitchFamily="34" charset="0"/>
                <a:cs typeface="Aharoni" panose="02010803020104030203" pitchFamily="2" charset="-79"/>
              </a:rPr>
              <a:t>Netﬂix</a:t>
            </a:r>
            <a:r>
              <a:rPr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spc="-133" dirty="0">
                <a:latin typeface="Arial Rounded MT Bold" panose="020F0704030504030204" pitchFamily="34" charset="0"/>
                <a:cs typeface="Aharoni" panose="02010803020104030203" pitchFamily="2" charset="-79"/>
              </a:rPr>
              <a:t>Movies</a:t>
            </a:r>
            <a:r>
              <a:rPr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spc="-253" dirty="0">
                <a:latin typeface="Arial Rounded MT Bold" panose="020F0704030504030204" pitchFamily="34" charset="0"/>
                <a:cs typeface="Aharoni" panose="02010803020104030203" pitchFamily="2" charset="-79"/>
              </a:rPr>
              <a:t>and</a:t>
            </a:r>
            <a:r>
              <a:rPr sz="4000" b="1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 </a:t>
            </a:r>
            <a:r>
              <a:rPr sz="4000" b="1" spc="-47" dirty="0">
                <a:latin typeface="Arial Rounded MT Bold" panose="020F0704030504030204" pitchFamily="34" charset="0"/>
                <a:cs typeface="Aharoni" panose="02010803020104030203" pitchFamily="2" charset="-79"/>
              </a:rPr>
              <a:t>TV</a:t>
            </a:r>
            <a:r>
              <a:rPr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spc="-313" dirty="0">
                <a:latin typeface="Arial Rounded MT Bold" panose="020F0704030504030204" pitchFamily="34" charset="0"/>
                <a:cs typeface="Aharoni" panose="02010803020104030203" pitchFamily="2" charset="-79"/>
              </a:rPr>
              <a:t>Shows</a:t>
            </a:r>
            <a:r>
              <a:rPr sz="4000" b="1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spc="-180" dirty="0">
                <a:latin typeface="Arial Rounded MT Bold" panose="020F0704030504030204" pitchFamily="34" charset="0"/>
                <a:cs typeface="Aharoni" panose="02010803020104030203" pitchFamily="2" charset="-79"/>
              </a:rPr>
              <a:t>Clustering</a:t>
            </a:r>
            <a:endParaRPr sz="40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86712" y="2655369"/>
            <a:ext cx="3618574" cy="329171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en-US" sz="32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Team Members:-</a:t>
            </a: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1 - Md Kamran</a:t>
            </a: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2 - Reena Verma</a:t>
            </a: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3 - </a:t>
            </a:r>
            <a:r>
              <a:rPr lang="en-US" sz="2800" b="1" dirty="0" err="1">
                <a:latin typeface="Arial Rounded MT Bold" panose="020F0704030504030204" pitchFamily="34" charset="0"/>
                <a:cs typeface="Aharoni" panose="02010803020104030203" pitchFamily="2" charset="-79"/>
              </a:rPr>
              <a:t>Mithin</a:t>
            </a:r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2800" b="1" dirty="0" err="1">
                <a:latin typeface="Arial Rounded MT Bold" panose="020F0704030504030204" pitchFamily="34" charset="0"/>
                <a:cs typeface="Aharoni" panose="02010803020104030203" pitchFamily="2" charset="-79"/>
              </a:rPr>
              <a:t>Barde</a:t>
            </a:r>
            <a:endParaRPr lang="en-US" sz="2800" b="1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4 - Krunal Sonare</a:t>
            </a:r>
          </a:p>
          <a:p>
            <a:r>
              <a:rPr lang="en-US" sz="2800" b="1" dirty="0">
                <a:latin typeface="Arial Rounded MT Bold" panose="020F0704030504030204" pitchFamily="34" charset="0"/>
                <a:cs typeface="Aharoni" panose="02010803020104030203" pitchFamily="2" charset="-79"/>
              </a:rPr>
              <a:t>5 - Rishabh Gupta</a:t>
            </a:r>
          </a:p>
          <a:p>
            <a:pPr marL="496981" marR="6773" indent="-480895">
              <a:lnSpc>
                <a:spcPct val="140000"/>
              </a:lnSpc>
              <a:spcBef>
                <a:spcPts val="133"/>
              </a:spcBef>
            </a:pPr>
            <a:endParaRPr sz="3200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1843" y="293847"/>
            <a:ext cx="1496717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3467" b="1" dirty="0">
                <a:cs typeface="Times New Roman"/>
              </a:rPr>
              <a:t>G</a:t>
            </a:r>
            <a:r>
              <a:rPr sz="3467" b="1" dirty="0">
                <a:cs typeface="Times New Roman"/>
              </a:rPr>
              <a:t>enre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31929" y="1697629"/>
            <a:ext cx="3817620" cy="18742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Documentaries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are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top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most </a:t>
            </a:r>
            <a:r>
              <a:rPr sz="2133" dirty="0">
                <a:cs typeface="Times New Roman"/>
              </a:rPr>
              <a:t>genre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netflix </a:t>
            </a:r>
            <a:r>
              <a:rPr sz="2133" spc="-7" dirty="0">
                <a:cs typeface="Times New Roman"/>
              </a:rPr>
              <a:t>which is </a:t>
            </a:r>
            <a:r>
              <a:rPr sz="2133" dirty="0">
                <a:cs typeface="Times New Roman"/>
              </a:rPr>
              <a:t> fllowed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standup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comedy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Drams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international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endParaRPr sz="2133" dirty="0"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00728" y="4540795"/>
            <a:ext cx="3669453" cy="741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  <a:tab pos="3290911" algn="l"/>
              </a:tabLst>
            </a:pPr>
            <a:r>
              <a:rPr sz="2133" dirty="0">
                <a:cs typeface="Times New Roman"/>
              </a:rPr>
              <a:t>kids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</a:t>
            </a:r>
            <a:r>
              <a:rPr sz="2133" dirty="0">
                <a:cs typeface="Times New Roman"/>
              </a:rPr>
              <a:t>v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</a:t>
            </a:r>
            <a:r>
              <a:rPr sz="2133" dirty="0">
                <a:cs typeface="Times New Roman"/>
              </a:rPr>
              <a:t>s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</a:t>
            </a:r>
            <a:r>
              <a:rPr sz="2133" dirty="0">
                <a:cs typeface="Times New Roman"/>
              </a:rPr>
              <a:t>p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</a:t>
            </a:r>
            <a:r>
              <a:rPr sz="2133" dirty="0">
                <a:cs typeface="Times New Roman"/>
              </a:rPr>
              <a:t>t	</a:t>
            </a:r>
            <a:r>
              <a:rPr sz="2133" spc="-7" dirty="0">
                <a:cs typeface="Times New Roman"/>
              </a:rPr>
              <a:t>TV  show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genre</a:t>
            </a:r>
            <a:r>
              <a:rPr sz="2133" spc="-7" dirty="0">
                <a:cs typeface="Times New Roman"/>
              </a:rPr>
              <a:t> in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465" y="1242218"/>
            <a:ext cx="7186340" cy="2785093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C6101C41-EDAF-494A-BC8C-3F731758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5" y="4272128"/>
            <a:ext cx="7186340" cy="24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44" y="79745"/>
            <a:ext cx="2168976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Duration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634" y="5856472"/>
            <a:ext cx="880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solidFill>
                  <a:srgbClr val="212121"/>
                </a:solidFill>
                <a:latin typeface="Roboto"/>
                <a:cs typeface="Roboto"/>
              </a:rPr>
              <a:t>.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162" y="4873395"/>
            <a:ext cx="4409439" cy="741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M</a:t>
            </a:r>
            <a:r>
              <a:rPr sz="2133" spc="-7" dirty="0">
                <a:cs typeface="Times New Roman"/>
              </a:rPr>
              <a:t>ost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duration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</a:t>
            </a:r>
            <a:r>
              <a:rPr sz="2133" spc="-5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between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50</a:t>
            </a:r>
            <a:r>
              <a:rPr sz="2133" spc="-7" dirty="0">
                <a:cs typeface="Times New Roman"/>
              </a:rPr>
              <a:t> to </a:t>
            </a:r>
            <a:r>
              <a:rPr sz="2133" dirty="0">
                <a:cs typeface="Times New Roman"/>
              </a:rPr>
              <a:t>150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13661" y="2976730"/>
            <a:ext cx="4881880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dirty="0">
                <a:cs typeface="Times New Roman"/>
              </a:rPr>
              <a:t>H</a:t>
            </a:r>
            <a:r>
              <a:rPr sz="2133" dirty="0">
                <a:cs typeface="Times New Roman"/>
              </a:rPr>
              <a:t>ighest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tv_shows</a:t>
            </a:r>
            <a:r>
              <a:rPr sz="2133" spc="-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consistig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single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season</a:t>
            </a:r>
            <a:endParaRPr sz="2133" dirty="0"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008" y="3998201"/>
            <a:ext cx="5922992" cy="18700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987828" y="5950995"/>
            <a:ext cx="4241800" cy="741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Those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movies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that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have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a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rating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of </a:t>
            </a:r>
            <a:r>
              <a:rPr sz="2133" spc="-5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NC-17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have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longest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average</a:t>
            </a:r>
            <a:endParaRPr sz="2133" dirty="0">
              <a:cs typeface="Times New Roman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40A1EA-756C-412E-816C-FCE059206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7" y="1191672"/>
            <a:ext cx="5479094" cy="35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8151B42-B857-4CEF-8C3D-7B0FD800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08" y="165156"/>
            <a:ext cx="5922992" cy="282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167" y="64992"/>
            <a:ext cx="209815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Country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62828" y="3429000"/>
            <a:ext cx="5024120" cy="32994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 algn="just"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sz="2133" dirty="0">
                <a:cs typeface="Times New Roman"/>
              </a:rPr>
              <a:t>unitated </a:t>
            </a:r>
            <a:r>
              <a:rPr sz="2133" spc="-7" dirty="0">
                <a:cs typeface="Times New Roman"/>
              </a:rPr>
              <a:t>states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the </a:t>
            </a:r>
            <a:r>
              <a:rPr sz="2133" dirty="0">
                <a:cs typeface="Times New Roman"/>
              </a:rPr>
              <a:t>highest number of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content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,followed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india</a:t>
            </a:r>
            <a:endParaRPr sz="2133" dirty="0">
              <a:cs typeface="Times New Roman"/>
            </a:endParaRPr>
          </a:p>
          <a:p>
            <a:pPr marL="485128" marR="10160" indent="-469042" algn="just"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india </a:t>
            </a:r>
            <a:r>
              <a:rPr sz="2133" dirty="0">
                <a:cs typeface="Times New Roman"/>
              </a:rPr>
              <a:t>has highest number of </a:t>
            </a:r>
            <a:r>
              <a:rPr sz="2133" spc="-7" dirty="0">
                <a:cs typeface="Times New Roman"/>
              </a:rPr>
              <a:t>movies in </a:t>
            </a:r>
            <a:r>
              <a:rPr sz="2133" dirty="0">
                <a:cs typeface="Times New Roman"/>
              </a:rPr>
              <a:t> netflix</a:t>
            </a:r>
          </a:p>
          <a:p>
            <a:pPr marL="485128" marR="15240" indent="-469042" algn="just"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the US and UK are closely aligned with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their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dirty="0">
                <a:cs typeface="Times New Roman"/>
              </a:rPr>
              <a:t> </a:t>
            </a:r>
            <a:r>
              <a:rPr sz="2133" spc="-13" dirty="0">
                <a:cs typeface="Times New Roman"/>
              </a:rPr>
              <a:t>target</a:t>
            </a:r>
            <a:r>
              <a:rPr sz="2133" spc="-7" dirty="0">
                <a:cs typeface="Times New Roman"/>
              </a:rPr>
              <a:t> ages,</a:t>
            </a:r>
            <a:r>
              <a:rPr sz="2133" dirty="0">
                <a:cs typeface="Times New Roman"/>
              </a:rPr>
              <a:t> but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radically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different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from,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example,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India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or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Japan!</a:t>
            </a:r>
            <a:endParaRPr sz="2133" dirty="0">
              <a:cs typeface="Times New Roman"/>
            </a:endParaRPr>
          </a:p>
          <a:p>
            <a:pPr marL="485128" marR="6773" indent="-469042" algn="just"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Also,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Mexico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Spain</a:t>
            </a:r>
            <a:r>
              <a:rPr sz="2133" dirty="0">
                <a:cs typeface="Times New Roman"/>
              </a:rPr>
              <a:t> have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similar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content</a:t>
            </a:r>
            <a:r>
              <a:rPr sz="2133" dirty="0">
                <a:cs typeface="Times New Roman"/>
              </a:rPr>
              <a:t> on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dirty="0">
                <a:cs typeface="Times New Roman"/>
              </a:rPr>
              <a:t> for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different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age </a:t>
            </a:r>
            <a:r>
              <a:rPr sz="2133" spc="-5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groups.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8" y="3848049"/>
            <a:ext cx="5317381" cy="265228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9D78641-D794-487D-B1AE-ED4FC8CF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8" y="615634"/>
            <a:ext cx="5317381" cy="27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6B2646DE-7E3C-402B-9C05-D0902F74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33" y="615634"/>
            <a:ext cx="5503407" cy="27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287" y="168575"/>
            <a:ext cx="220991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40" dirty="0">
                <a:cs typeface="Roboto"/>
              </a:rPr>
              <a:t>Originals</a:t>
            </a:r>
            <a:endParaRPr sz="3467" b="1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634" y="4936929"/>
            <a:ext cx="5212927" cy="111881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16933">
              <a:spcBef>
                <a:spcPts val="513"/>
              </a:spcBef>
            </a:pPr>
            <a:r>
              <a:rPr sz="2133" dirty="0">
                <a:cs typeface="Times New Roman"/>
              </a:rPr>
              <a:t>30%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3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Netflix.</a:t>
            </a:r>
            <a:endParaRPr sz="2133" dirty="0">
              <a:cs typeface="Times New Roman"/>
            </a:endParaRPr>
          </a:p>
          <a:p>
            <a:pPr marL="16933" marR="6773">
              <a:lnSpc>
                <a:spcPct val="114999"/>
              </a:lnSpc>
            </a:pPr>
            <a:r>
              <a:rPr sz="2133" dirty="0">
                <a:cs typeface="Times New Roman"/>
              </a:rPr>
              <a:t>70%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added</a:t>
            </a:r>
            <a:r>
              <a:rPr sz="2133" spc="50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were</a:t>
            </a:r>
            <a:r>
              <a:rPr sz="2133" spc="50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earlier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 </a:t>
            </a:r>
            <a:r>
              <a:rPr sz="2133" spc="-7" dirty="0">
                <a:cs typeface="Times New Roman"/>
              </a:rPr>
              <a:t>different mode.</a:t>
            </a:r>
            <a:endParaRPr sz="2133" dirty="0">
              <a:cs typeface="Times New Roman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15B8172-F1E2-42B2-899E-DBD9FDBE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" y="1046480"/>
            <a:ext cx="4345446" cy="37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262761"/>
            <a:ext cx="11082039" cy="1728785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1371566">
              <a:spcBef>
                <a:spcPts val="513"/>
              </a:spcBef>
            </a:pPr>
            <a:r>
              <a:rPr sz="2133" spc="-7" dirty="0">
                <a:cs typeface="Times New Roman"/>
              </a:rPr>
              <a:t>Hypothesis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testing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statistics</a:t>
            </a:r>
            <a:r>
              <a:rPr sz="2133" spc="28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refers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analyzing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assumption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about</a:t>
            </a:r>
            <a:r>
              <a:rPr sz="2133" spc="28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28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population</a:t>
            </a:r>
            <a:r>
              <a:rPr lang="en-US" sz="2133" dirty="0">
                <a:cs typeface="Times New Roman"/>
              </a:rPr>
              <a:t> </a:t>
            </a:r>
            <a:r>
              <a:rPr sz="2133" spc="-13" dirty="0">
                <a:cs typeface="Times New Roman"/>
              </a:rPr>
              <a:t>parameter.</a:t>
            </a:r>
            <a:endParaRPr sz="2133" dirty="0">
              <a:cs typeface="Times New Roman"/>
            </a:endParaRPr>
          </a:p>
          <a:p>
            <a:pPr marL="513914" marR="2648307" indent="-17780">
              <a:lnSpc>
                <a:spcPct val="146300"/>
              </a:lnSpc>
              <a:spcBef>
                <a:spcPts val="813"/>
              </a:spcBef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HO:movies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rated for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and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older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are at least two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hours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long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H1:movies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rated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for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kids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and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older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kids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are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not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at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least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two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hours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long.</a:t>
            </a:r>
            <a:endParaRPr sz="2133" dirty="0"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567" y="560699"/>
            <a:ext cx="4739753" cy="46844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b="1" spc="-27" dirty="0">
                <a:cs typeface="Roboto"/>
              </a:rPr>
              <a:t>1.HYPOTHESIS</a:t>
            </a:r>
            <a:r>
              <a:rPr sz="2933" b="1" spc="-113" dirty="0">
                <a:cs typeface="Roboto"/>
              </a:rPr>
              <a:t> </a:t>
            </a:r>
            <a:r>
              <a:rPr sz="2933" b="1" spc="-13" dirty="0">
                <a:cs typeface="Roboto"/>
              </a:rPr>
              <a:t>TESTING</a:t>
            </a:r>
            <a:endParaRPr sz="2933" b="1" dirty="0"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1849" y="3225168"/>
            <a:ext cx="4463469" cy="22470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8695" y="5472194"/>
            <a:ext cx="8475980" cy="111881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t-value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is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not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in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range,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the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hypothesis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is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rejected.</a:t>
            </a:r>
            <a:endParaRPr sz="2133" dirty="0">
              <a:cs typeface="Times New Roman"/>
            </a:endParaRP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As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a result,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movies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rated for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and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older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are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not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at least two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hours </a:t>
            </a:r>
            <a:r>
              <a:rPr sz="2133" spc="-5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long.</a:t>
            </a:r>
            <a:endParaRPr sz="2133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532" y="1314238"/>
            <a:ext cx="846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1201" y="497162"/>
            <a:ext cx="7312660" cy="13506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96326" marR="6773" indent="-279393">
              <a:lnSpc>
                <a:spcPct val="135700"/>
              </a:lnSpc>
              <a:spcBef>
                <a:spcPts val="133"/>
              </a:spcBef>
            </a:pP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2</a:t>
            </a:r>
            <a:r>
              <a:rPr sz="1400" dirty="0">
                <a:solidFill>
                  <a:srgbClr val="000000"/>
                </a:solidFill>
                <a:latin typeface="+mn-lt"/>
                <a:cs typeface="Courier New"/>
              </a:rPr>
              <a:t>.</a:t>
            </a:r>
            <a:r>
              <a:rPr lang="en-US" sz="1400" spc="-293" dirty="0">
                <a:solidFill>
                  <a:srgbClr val="000000"/>
                </a:solidFill>
                <a:latin typeface="+mn-lt"/>
                <a:cs typeface="Courier New"/>
              </a:rPr>
              <a:t>         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H1:Th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e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duration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whic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h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i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mor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e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tha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n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90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min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ar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e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movies  HO:The</a:t>
            </a:r>
            <a:r>
              <a:rPr sz="2200" spc="-20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duration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which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is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more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than</a:t>
            </a:r>
            <a:r>
              <a:rPr sz="2200" spc="-20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90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mins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are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NOT</a:t>
            </a:r>
            <a:r>
              <a:rPr sz="2200" spc="-47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movies</a:t>
            </a:r>
            <a:endParaRPr sz="2200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200" y="1834885"/>
            <a:ext cx="880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solidFill>
                  <a:srgbClr val="212121"/>
                </a:solidFill>
                <a:latin typeface="Roboto"/>
                <a:cs typeface="Roboto"/>
              </a:rPr>
              <a:t>.</a:t>
            </a:r>
            <a:endParaRPr sz="160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233" y="1834885"/>
            <a:ext cx="4322049" cy="21260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1408" y="3960947"/>
            <a:ext cx="7714827" cy="1268723"/>
          </a:xfrm>
          <a:prstGeom prst="rect">
            <a:avLst/>
          </a:prstGeom>
        </p:spPr>
        <p:txBody>
          <a:bodyPr vert="horz" wrap="square" lIns="0" tIns="136313" rIns="0" bIns="0" rtlCol="0">
            <a:spAutoFit/>
          </a:bodyPr>
          <a:lstStyle/>
          <a:p>
            <a:pPr marL="490208" indent="-474121">
              <a:spcBef>
                <a:spcPts val="1073"/>
              </a:spcBef>
              <a:buFont typeface="Arial MT"/>
              <a:buChar char="●"/>
              <a:tabLst>
                <a:tab pos="490208" algn="l"/>
                <a:tab pos="491054" algn="l"/>
              </a:tabLst>
            </a:pPr>
            <a:r>
              <a:rPr sz="2200" spc="-7" dirty="0">
                <a:cs typeface="Times New Roman"/>
              </a:rPr>
              <a:t>the</a:t>
            </a:r>
            <a:r>
              <a:rPr sz="2200" spc="-20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t-value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is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not</a:t>
            </a:r>
            <a:r>
              <a:rPr sz="2200" spc="-7" dirty="0">
                <a:cs typeface="Times New Roman"/>
              </a:rPr>
              <a:t> in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the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range,</a:t>
            </a:r>
            <a:r>
              <a:rPr sz="2200" spc="-7" dirty="0">
                <a:cs typeface="Times New Roman"/>
              </a:rPr>
              <a:t> the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null</a:t>
            </a:r>
            <a:r>
              <a:rPr sz="2200" spc="-7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hypothesis</a:t>
            </a:r>
            <a:r>
              <a:rPr sz="2200" spc="-7" dirty="0">
                <a:cs typeface="Times New Roman"/>
              </a:rPr>
              <a:t> is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rejected.</a:t>
            </a:r>
          </a:p>
          <a:p>
            <a:pPr marL="490208" indent="-474121">
              <a:spcBef>
                <a:spcPts val="947"/>
              </a:spcBef>
              <a:buFont typeface="Arial MT"/>
              <a:buChar char="●"/>
              <a:tabLst>
                <a:tab pos="490208" algn="l"/>
                <a:tab pos="491054" algn="l"/>
              </a:tabLst>
            </a:pPr>
            <a:r>
              <a:rPr sz="2200" spc="-7" dirty="0">
                <a:cs typeface="Times New Roman"/>
              </a:rPr>
              <a:t>As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a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result,</a:t>
            </a:r>
            <a:r>
              <a:rPr sz="2200" spc="-47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The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duration</a:t>
            </a:r>
            <a:r>
              <a:rPr sz="2200" spc="-7" dirty="0">
                <a:cs typeface="Times New Roman"/>
              </a:rPr>
              <a:t> which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is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more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than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90</a:t>
            </a:r>
            <a:r>
              <a:rPr sz="2200" spc="-7" dirty="0">
                <a:cs typeface="Times New Roman"/>
              </a:rPr>
              <a:t> mins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are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movies</a:t>
            </a:r>
            <a:endParaRPr sz="22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62" y="326004"/>
            <a:ext cx="392599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Features</a:t>
            </a:r>
            <a:r>
              <a:rPr sz="3467" b="1" spc="-107" dirty="0">
                <a:cs typeface="Times New Roman"/>
              </a:rPr>
              <a:t> </a:t>
            </a:r>
            <a:r>
              <a:rPr sz="3467" b="1" spc="-7" dirty="0">
                <a:cs typeface="Times New Roman"/>
              </a:rPr>
              <a:t>selection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522" y="1433111"/>
            <a:ext cx="9846733" cy="421267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dirty="0">
                <a:cs typeface="Times New Roman"/>
              </a:rPr>
              <a:t>Initially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Separating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the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column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type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into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movie</a:t>
            </a:r>
            <a:r>
              <a:rPr sz="2400" spc="-20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and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tv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shows</a:t>
            </a:r>
            <a:endParaRPr sz="2400" dirty="0">
              <a:cs typeface="Times New Roman"/>
            </a:endParaRP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dirty="0">
                <a:cs typeface="Times New Roman"/>
              </a:rPr>
              <a:t>here</a:t>
            </a:r>
            <a:r>
              <a:rPr sz="2400" spc="47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we</a:t>
            </a:r>
            <a:r>
              <a:rPr sz="2400" spc="47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are</a:t>
            </a:r>
            <a:r>
              <a:rPr sz="2400" spc="47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going</a:t>
            </a:r>
            <a:r>
              <a:rPr sz="2400" spc="47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to</a:t>
            </a:r>
            <a:r>
              <a:rPr sz="2400" spc="47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do</a:t>
            </a:r>
            <a:r>
              <a:rPr sz="2400" spc="73" dirty="0"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Clustering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similar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content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by</a:t>
            </a:r>
            <a:r>
              <a:rPr sz="2400" spc="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matching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text-based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features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so </a:t>
            </a:r>
            <a:r>
              <a:rPr sz="2400" spc="-5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column</a:t>
            </a:r>
            <a:r>
              <a:rPr sz="2400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description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is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one of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 the important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feature</a:t>
            </a:r>
            <a:endParaRPr sz="24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spc="-7" dirty="0">
                <a:solidFill>
                  <a:srgbClr val="212121"/>
                </a:solidFill>
                <a:cs typeface="Times New Roman"/>
              </a:rPr>
              <a:t>Convert</a:t>
            </a:r>
            <a:r>
              <a:rPr sz="2400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text</a:t>
            </a:r>
            <a:r>
              <a:rPr sz="2400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to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lower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case</a:t>
            </a:r>
            <a:endParaRPr sz="24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spc="-20" dirty="0">
                <a:solidFill>
                  <a:srgbClr val="212121"/>
                </a:solidFill>
                <a:cs typeface="Times New Roman"/>
              </a:rPr>
              <a:t>Tokenize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text</a:t>
            </a:r>
            <a:endParaRPr sz="2400" dirty="0">
              <a:cs typeface="Times New Roman"/>
            </a:endParaRP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spc="-7" dirty="0">
                <a:solidFill>
                  <a:srgbClr val="212121"/>
                </a:solidFill>
                <a:cs typeface="Times New Roman"/>
              </a:rPr>
              <a:t>Removed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all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stop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words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and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punctuation</a:t>
            </a:r>
            <a:endParaRPr sz="2400" dirty="0">
              <a:cs typeface="Times New Roman"/>
            </a:endParaRPr>
          </a:p>
          <a:p>
            <a:pPr marL="485128" marR="7620" indent="-469042" algn="just">
              <a:lnSpc>
                <a:spcPct val="114999"/>
              </a:lnSpc>
              <a:buClr>
                <a:srgbClr val="000000"/>
              </a:buClr>
              <a:buFont typeface="Arial MT"/>
              <a:buChar char="●"/>
              <a:tabLst>
                <a:tab pos="485975" algn="l"/>
              </a:tabLst>
            </a:pPr>
            <a:r>
              <a:rPr sz="2400" spc="-7" dirty="0">
                <a:solidFill>
                  <a:srgbClr val="212121"/>
                </a:solidFill>
                <a:cs typeface="Times New Roman"/>
              </a:rPr>
              <a:t>we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use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TF-IDF is an abbreviation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for </a:t>
            </a:r>
            <a:r>
              <a:rPr sz="2400" spc="-47" dirty="0">
                <a:solidFill>
                  <a:srgbClr val="292929"/>
                </a:solidFill>
                <a:cs typeface="Times New Roman"/>
              </a:rPr>
              <a:t>Term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Frequency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Inverse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Document </a:t>
            </a:r>
            <a:r>
              <a:rPr sz="2400" spc="-20" dirty="0">
                <a:solidFill>
                  <a:srgbClr val="292929"/>
                </a:solidFill>
                <a:cs typeface="Times New Roman"/>
              </a:rPr>
              <a:t>Frequency. </a:t>
            </a:r>
            <a:r>
              <a:rPr sz="2400" spc="-13" dirty="0">
                <a:solidFill>
                  <a:srgbClr val="292929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This is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very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common algorithm to transform text into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a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meaningful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representation of </a:t>
            </a:r>
            <a:r>
              <a:rPr sz="2400" spc="7" dirty="0">
                <a:solidFill>
                  <a:srgbClr val="292929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numbers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 which is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used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 to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fit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machine</a:t>
            </a:r>
            <a:r>
              <a:rPr sz="2400" spc="-13" dirty="0">
                <a:solidFill>
                  <a:srgbClr val="292929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algorithm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for prediction</a:t>
            </a:r>
            <a:endParaRPr sz="24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3373" y="1286576"/>
            <a:ext cx="6022147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dirty="0">
                <a:cs typeface="Arial MT"/>
              </a:rPr>
              <a:t>ML</a:t>
            </a:r>
            <a:r>
              <a:rPr sz="3467" b="1" spc="-233" dirty="0">
                <a:cs typeface="Arial MT"/>
              </a:rPr>
              <a:t> </a:t>
            </a:r>
            <a:r>
              <a:rPr sz="3467" b="1" spc="-7" dirty="0">
                <a:cs typeface="Arial MT"/>
              </a:rPr>
              <a:t>algorithms(unsupervised</a:t>
            </a:r>
            <a:endParaRPr sz="3467" b="1" dirty="0"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13373" y="2408900"/>
            <a:ext cx="3798717" cy="888278"/>
          </a:xfrm>
          <a:prstGeom prst="rect">
            <a:avLst/>
          </a:prstGeom>
        </p:spPr>
        <p:txBody>
          <a:bodyPr vert="horz" wrap="square" lIns="0" tIns="71967" rIns="0" bIns="0" rtlCol="0">
            <a:spAutoFit/>
          </a:bodyPr>
          <a:lstStyle/>
          <a:p>
            <a:pPr marL="342891" indent="-326805">
              <a:spcBef>
                <a:spcPts val="567"/>
              </a:spcBef>
              <a:buAutoNum type="arabicPeriod"/>
              <a:tabLst>
                <a:tab pos="343738" algn="l"/>
              </a:tabLst>
            </a:pPr>
            <a:r>
              <a:rPr sz="2400" spc="-100" dirty="0">
                <a:solidFill>
                  <a:srgbClr val="212121"/>
                </a:solidFill>
                <a:cs typeface="Roboto"/>
              </a:rPr>
              <a:t>K-mean</a:t>
            </a:r>
            <a:endParaRPr lang="en-US" sz="2400" dirty="0">
              <a:cs typeface="Roboto"/>
            </a:endParaRPr>
          </a:p>
          <a:p>
            <a:pPr marL="342891" indent="-326805">
              <a:spcBef>
                <a:spcPts val="567"/>
              </a:spcBef>
              <a:buAutoNum type="arabicPeriod"/>
              <a:tabLst>
                <a:tab pos="343738" algn="l"/>
              </a:tabLst>
            </a:pPr>
            <a:r>
              <a:rPr lang="en-US" sz="2400" spc="-27" dirty="0">
                <a:solidFill>
                  <a:srgbClr val="212121"/>
                </a:solidFill>
                <a:cs typeface="Roboto"/>
              </a:rPr>
              <a:t>a</a:t>
            </a:r>
            <a:r>
              <a:rPr sz="2400" spc="-27" dirty="0">
                <a:solidFill>
                  <a:srgbClr val="212121"/>
                </a:solidFill>
                <a:cs typeface="Roboto"/>
              </a:rPr>
              <a:t>gglomerative</a:t>
            </a:r>
            <a:r>
              <a:rPr sz="2400" spc="-80" dirty="0">
                <a:solidFill>
                  <a:srgbClr val="212121"/>
                </a:solidFill>
                <a:cs typeface="Roboto"/>
              </a:rPr>
              <a:t> </a:t>
            </a:r>
            <a:r>
              <a:rPr sz="2400" spc="-27" dirty="0">
                <a:solidFill>
                  <a:srgbClr val="212121"/>
                </a:solidFill>
                <a:cs typeface="Roboto"/>
              </a:rPr>
              <a:t>clustering</a:t>
            </a:r>
            <a:endParaRPr sz="2400" dirty="0"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266" y="329209"/>
            <a:ext cx="2374174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K-Means</a:t>
            </a:r>
            <a:endParaRPr sz="16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334" y="1149763"/>
            <a:ext cx="10944860" cy="19019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26518" marR="6773" indent="-469042" algn="just">
              <a:spcBef>
                <a:spcPts val="133"/>
              </a:spcBef>
              <a:buFont typeface="Arial MT"/>
              <a:buChar char="●"/>
              <a:tabLst>
                <a:tab pos="626518" algn="l"/>
              </a:tabLst>
            </a:pPr>
            <a:r>
              <a:rPr sz="2133" spc="-7" dirty="0">
                <a:cs typeface="Times New Roman"/>
              </a:rPr>
              <a:t>K-Means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Clustering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Unsupervised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Learning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algorithm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which</a:t>
            </a:r>
            <a:r>
              <a:rPr sz="2133" dirty="0">
                <a:cs typeface="Times New Roman"/>
              </a:rPr>
              <a:t> groups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5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unlabeled 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dataset </a:t>
            </a:r>
            <a:r>
              <a:rPr sz="2133" spc="-7" dirty="0">
                <a:cs typeface="Times New Roman"/>
              </a:rPr>
              <a:t>into different clusters. Here </a:t>
            </a:r>
            <a:r>
              <a:rPr sz="2133" dirty="0">
                <a:cs typeface="Times New Roman"/>
              </a:rPr>
              <a:t>K defines </a:t>
            </a:r>
            <a:r>
              <a:rPr sz="2133" spc="-7" dirty="0">
                <a:cs typeface="Times New Roman"/>
              </a:rPr>
              <a:t>the </a:t>
            </a:r>
            <a:r>
              <a:rPr sz="2133" dirty="0">
                <a:cs typeface="Times New Roman"/>
              </a:rPr>
              <a:t>number of predefined </a:t>
            </a:r>
            <a:r>
              <a:rPr sz="2133" spc="-7" dirty="0">
                <a:cs typeface="Times New Roman"/>
              </a:rPr>
              <a:t>clusters that </a:t>
            </a:r>
            <a:r>
              <a:rPr sz="2133" dirty="0">
                <a:cs typeface="Times New Roman"/>
              </a:rPr>
              <a:t>need </a:t>
            </a:r>
            <a:r>
              <a:rPr sz="2133" spc="-7" dirty="0">
                <a:cs typeface="Times New Roman"/>
              </a:rPr>
              <a:t>to </a:t>
            </a:r>
            <a:r>
              <a:rPr sz="2133" dirty="0">
                <a:cs typeface="Times New Roman"/>
              </a:rPr>
              <a:t>be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created in the </a:t>
            </a:r>
            <a:r>
              <a:rPr sz="2133" dirty="0">
                <a:cs typeface="Times New Roman"/>
              </a:rPr>
              <a:t>process, </a:t>
            </a:r>
            <a:r>
              <a:rPr sz="2133" spc="-7" dirty="0">
                <a:cs typeface="Times New Roman"/>
              </a:rPr>
              <a:t>as if K=2, there will </a:t>
            </a:r>
            <a:r>
              <a:rPr sz="2133" dirty="0">
                <a:cs typeface="Times New Roman"/>
              </a:rPr>
              <a:t>be </a:t>
            </a:r>
            <a:r>
              <a:rPr sz="2133" spc="-7" dirty="0">
                <a:cs typeface="Times New Roman"/>
              </a:rPr>
              <a:t>two clusters, and </a:t>
            </a:r>
            <a:r>
              <a:rPr sz="2133" dirty="0">
                <a:cs typeface="Times New Roman"/>
              </a:rPr>
              <a:t>for </a:t>
            </a:r>
            <a:r>
              <a:rPr sz="2133" spc="-7" dirty="0">
                <a:cs typeface="Times New Roman"/>
              </a:rPr>
              <a:t>K=3, there will </a:t>
            </a:r>
            <a:r>
              <a:rPr sz="2133" dirty="0">
                <a:cs typeface="Times New Roman"/>
              </a:rPr>
              <a:t>be </a:t>
            </a:r>
            <a:r>
              <a:rPr sz="2133" spc="-7" dirty="0">
                <a:cs typeface="Times New Roman"/>
              </a:rPr>
              <a:t>three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clusters,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 so </a:t>
            </a:r>
            <a:r>
              <a:rPr sz="2133" dirty="0">
                <a:cs typeface="Times New Roman"/>
              </a:rPr>
              <a:t>on.</a:t>
            </a:r>
          </a:p>
          <a:p>
            <a:pPr marL="16933">
              <a:spcBef>
                <a:spcPts val="1867"/>
              </a:spcBef>
            </a:pPr>
            <a:r>
              <a:rPr sz="2133" b="1" spc="-7" dirty="0">
                <a:cs typeface="Times New Roman"/>
              </a:rPr>
              <a:t>Elbow</a:t>
            </a:r>
            <a:r>
              <a:rPr sz="2133" b="1" spc="-67" dirty="0">
                <a:cs typeface="Times New Roman"/>
              </a:rPr>
              <a:t> </a:t>
            </a:r>
            <a:r>
              <a:rPr sz="2133" b="1" spc="-7" dirty="0">
                <a:cs typeface="Times New Roman"/>
              </a:rPr>
              <a:t>Method</a:t>
            </a:r>
            <a:endParaRPr sz="2133" dirty="0"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8856" y="2733743"/>
            <a:ext cx="828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7"/>
              </a:lnSpc>
            </a:pPr>
            <a:r>
              <a:rPr sz="2133" b="1" spc="-7" dirty="0">
                <a:latin typeface="Times New Roman"/>
                <a:cs typeface="Times New Roman"/>
              </a:rPr>
              <a:t>Result:</a:t>
            </a:r>
            <a:endParaRPr sz="2133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024" y="6129515"/>
            <a:ext cx="5115560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808" indent="-448722">
              <a:spcBef>
                <a:spcPts val="133"/>
              </a:spcBef>
              <a:buSzPct val="87500"/>
              <a:buFont typeface="Arial MT"/>
              <a:buChar char="●"/>
              <a:tabLst>
                <a:tab pos="463962" algn="l"/>
                <a:tab pos="465655" algn="l"/>
              </a:tabLst>
            </a:pPr>
            <a:r>
              <a:rPr sz="2133" spc="-7" dirty="0">
                <a:cs typeface="Times New Roman"/>
              </a:rPr>
              <a:t>From</a:t>
            </a:r>
            <a:r>
              <a:rPr sz="2133" spc="-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elbow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method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generating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26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clusters</a:t>
            </a:r>
            <a:endParaRPr sz="2133" dirty="0">
              <a:cs typeface="Times New Roman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B9605F9-6E68-4889-8B14-F3B9E2AF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4" y="3028696"/>
            <a:ext cx="40481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3C16E11-D158-4330-B083-0824F8D38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8696"/>
            <a:ext cx="5480194" cy="28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8D64B-2EAA-48B3-B35D-286B35477CC2}"/>
              </a:ext>
            </a:extLst>
          </p:cNvPr>
          <p:cNvSpPr txBox="1"/>
          <p:nvPr/>
        </p:nvSpPr>
        <p:spPr>
          <a:xfrm>
            <a:off x="6423516" y="5861223"/>
            <a:ext cx="549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Cluster 0 has the </a:t>
            </a:r>
            <a:r>
              <a:rPr lang="en-US" sz="2000" dirty="0" err="1"/>
              <a:t>hightest</a:t>
            </a:r>
            <a:r>
              <a:rPr lang="en-US" sz="2000" dirty="0"/>
              <a:t> number of datapoints and evenly distributed for other cluster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303656"/>
            <a:ext cx="249439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3467" b="1" spc="-7" dirty="0">
                <a:cs typeface="Times New Roman"/>
              </a:rPr>
              <a:t>E</a:t>
            </a:r>
            <a:r>
              <a:rPr sz="3467" b="1" spc="-7" dirty="0">
                <a:cs typeface="Times New Roman"/>
              </a:rPr>
              <a:t>valuation</a:t>
            </a:r>
            <a:endParaRPr sz="3467" b="1" dirty="0">
              <a:cs typeface="Times New Roman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1B157E5-5CBE-47CD-A257-F9577D73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0" y="3986712"/>
            <a:ext cx="3829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A4E6C-3CB3-4C97-B6ED-3594469C1C1A}"/>
              </a:ext>
            </a:extLst>
          </p:cNvPr>
          <p:cNvSpPr txBox="1"/>
          <p:nvPr/>
        </p:nvSpPr>
        <p:spPr>
          <a:xfrm>
            <a:off x="581025" y="1162050"/>
            <a:ext cx="11315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dirty="0"/>
              <a:t>1.Silhouette Score : </a:t>
            </a:r>
            <a:r>
              <a:rPr lang="en-US" sz="2000" dirty="0"/>
              <a:t>is a metric to evaluate the performance of clustering algorithm. It uses</a:t>
            </a:r>
          </a:p>
          <a:p>
            <a:pPr fontAlgn="t"/>
            <a:r>
              <a:rPr lang="en-US" sz="2000" dirty="0"/>
              <a:t>compactness of individual clusters(intra cluster distance) and separation amongst clusters (inter</a:t>
            </a:r>
          </a:p>
          <a:p>
            <a:pPr fontAlgn="t"/>
            <a:r>
              <a:rPr lang="en-US" sz="2000" dirty="0"/>
              <a:t>cluster distance) to measure an overall representative score of how well our clustering algorithm</a:t>
            </a:r>
          </a:p>
          <a:p>
            <a:pPr fontAlgn="t"/>
            <a:r>
              <a:rPr lang="en-US" sz="2000" dirty="0"/>
              <a:t>has performed</a:t>
            </a:r>
          </a:p>
          <a:p>
            <a:pPr fontAlgn="t"/>
            <a:r>
              <a:rPr lang="en-US" sz="2000" dirty="0"/>
              <a:t>2.</a:t>
            </a:r>
            <a:r>
              <a:rPr lang="en-US" sz="2000" b="1" dirty="0"/>
              <a:t>The Davies-Bouldin index (DBI </a:t>
            </a:r>
            <a:r>
              <a:rPr lang="en-US" sz="2000" dirty="0"/>
              <a:t>).It is most commonly used to evaluate the goodness of split</a:t>
            </a:r>
          </a:p>
          <a:p>
            <a:pPr fontAlgn="t"/>
            <a:r>
              <a:rPr lang="en-US" sz="2000" dirty="0"/>
              <a:t>by a K-Means clustering algorithm for a given number of clusters.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B405-74EF-458A-847A-37E5D572F2CF}"/>
              </a:ext>
            </a:extLst>
          </p:cNvPr>
          <p:cNvSpPr txBox="1"/>
          <p:nvPr/>
        </p:nvSpPr>
        <p:spPr>
          <a:xfrm>
            <a:off x="4876765" y="4741843"/>
            <a:ext cx="54578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>
                <a:cs typeface="Times New Roman"/>
              </a:rPr>
              <a:t>Silhouette score</a:t>
            </a:r>
            <a:r>
              <a:rPr lang="en-US" sz="2000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would always lie</a:t>
            </a:r>
            <a:r>
              <a:rPr lang="en-US" sz="2000" spc="-1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between -1</a:t>
            </a:r>
            <a:r>
              <a:rPr lang="en-US" sz="2000" spc="-5" dirty="0">
                <a:cs typeface="Times New Roman"/>
              </a:rPr>
              <a:t> to </a:t>
            </a:r>
            <a:r>
              <a:rPr lang="en-US" sz="2000" dirty="0">
                <a:cs typeface="Times New Roman"/>
              </a:rPr>
              <a:t>1 representing</a:t>
            </a:r>
            <a:r>
              <a:rPr lang="en-US" sz="2000" spc="-3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better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clustering.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>
                <a:cs typeface="Times New Roman"/>
              </a:rPr>
              <a:t>Silhouette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score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is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0.007499010681200968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 err="1">
                <a:cs typeface="Times New Roman"/>
              </a:rPr>
              <a:t>Davies_bouldin_score</a:t>
            </a:r>
            <a:r>
              <a:rPr lang="en-US" sz="2000" spc="-4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is</a:t>
            </a:r>
            <a:r>
              <a:rPr lang="en-US" sz="2000" spc="-3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9.05605194948868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>
                <a:cs typeface="Times New Roman"/>
              </a:rPr>
              <a:t>So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model</a:t>
            </a:r>
            <a:r>
              <a:rPr lang="en-US" sz="2000" spc="-20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is</a:t>
            </a:r>
            <a:r>
              <a:rPr lang="en-US" sz="2000" spc="-2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performing</a:t>
            </a:r>
            <a:r>
              <a:rPr lang="en-US" sz="2000" spc="-1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well</a:t>
            </a:r>
            <a:endParaRPr lang="en-US" sz="2000" dirty="0">
              <a:cs typeface="Times New 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93525" y="1485363"/>
            <a:ext cx="3523827" cy="3884507"/>
            <a:chOff x="5695144" y="1114022"/>
            <a:chExt cx="2642870" cy="2913380"/>
          </a:xfrm>
        </p:grpSpPr>
        <p:sp>
          <p:nvSpPr>
            <p:cNvPr id="3" name="object 3"/>
            <p:cNvSpPr/>
            <p:nvPr/>
          </p:nvSpPr>
          <p:spPr>
            <a:xfrm>
              <a:off x="5695144" y="1114022"/>
              <a:ext cx="2495307" cy="29132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6217837" y="1128792"/>
              <a:ext cx="2120045" cy="2460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564" y="749579"/>
            <a:ext cx="2783918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47" dirty="0">
                <a:cs typeface="Times New Roman"/>
              </a:rPr>
              <a:t>Contents:</a:t>
            </a:r>
            <a:endParaRPr sz="3200" b="1" dirty="0"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064" y="1640375"/>
            <a:ext cx="5179030" cy="54057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190" dirty="0">
                <a:cs typeface="Times New Roman"/>
              </a:rPr>
              <a:t>Introduction.</a:t>
            </a: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180" dirty="0">
                <a:cs typeface="Times New Roman"/>
              </a:rPr>
              <a:t>Exploratory </a:t>
            </a:r>
            <a:r>
              <a:rPr lang="en-US" sz="2800" spc="175" dirty="0">
                <a:cs typeface="Times New Roman"/>
              </a:rPr>
              <a:t>Data</a:t>
            </a:r>
            <a:r>
              <a:rPr lang="en-US" sz="2800" spc="-290" dirty="0">
                <a:cs typeface="Times New Roman"/>
              </a:rPr>
              <a:t> </a:t>
            </a:r>
            <a:r>
              <a:rPr lang="en-US" sz="2800" spc="135" dirty="0">
                <a:cs typeface="Times New Roman"/>
              </a:rPr>
              <a:t>Analysis.</a:t>
            </a:r>
            <a:endParaRPr lang="en-US" sz="2800" dirty="0">
              <a:cs typeface="Times New Roman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190" dirty="0">
                <a:cs typeface="Times New Roman"/>
              </a:rPr>
              <a:t>Dataset</a:t>
            </a:r>
            <a:r>
              <a:rPr lang="en-US" sz="2800" spc="-30" dirty="0">
                <a:cs typeface="Times New Roman"/>
              </a:rPr>
              <a:t> </a:t>
            </a:r>
            <a:r>
              <a:rPr lang="en-US" sz="2800" spc="150" dirty="0">
                <a:cs typeface="Times New Roman"/>
              </a:rPr>
              <a:t>Preview.</a:t>
            </a:r>
            <a:endParaRPr lang="en-US" sz="2800" dirty="0">
              <a:cs typeface="Times New Roman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-20" dirty="0">
                <a:solidFill>
                  <a:srgbClr val="212121"/>
                </a:solidFill>
                <a:cs typeface="Roboto"/>
              </a:rPr>
              <a:t>Hypothesis</a:t>
            </a:r>
            <a:r>
              <a:rPr lang="en-US" sz="2800" spc="-30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800" spc="-20" dirty="0">
                <a:solidFill>
                  <a:srgbClr val="212121"/>
                </a:solidFill>
                <a:cs typeface="Roboto"/>
              </a:rPr>
              <a:t>testing.</a:t>
            </a:r>
            <a:endParaRPr lang="en-US" sz="2800" dirty="0">
              <a:cs typeface="Roboto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-20" dirty="0">
                <a:solidFill>
                  <a:srgbClr val="212121"/>
                </a:solidFill>
                <a:cs typeface="Roboto"/>
              </a:rPr>
              <a:t>Feature</a:t>
            </a:r>
            <a:r>
              <a:rPr lang="en-US" sz="2800" spc="-25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800" spc="-15" dirty="0">
                <a:solidFill>
                  <a:srgbClr val="212121"/>
                </a:solidFill>
                <a:cs typeface="Roboto"/>
              </a:rPr>
              <a:t>selection.</a:t>
            </a:r>
            <a:endParaRPr lang="en-US" sz="2800" dirty="0">
              <a:cs typeface="Roboto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-15" dirty="0">
                <a:solidFill>
                  <a:srgbClr val="212121"/>
                </a:solidFill>
                <a:cs typeface="Roboto"/>
              </a:rPr>
              <a:t>Machine </a:t>
            </a:r>
            <a:r>
              <a:rPr lang="en-US" sz="2800" spc="-20" dirty="0">
                <a:solidFill>
                  <a:srgbClr val="212121"/>
                </a:solidFill>
                <a:cs typeface="Roboto"/>
              </a:rPr>
              <a:t>learning </a:t>
            </a:r>
            <a:r>
              <a:rPr lang="en-US" sz="2800" spc="-15" dirty="0">
                <a:solidFill>
                  <a:srgbClr val="212121"/>
                </a:solidFill>
                <a:cs typeface="Roboto"/>
              </a:rPr>
              <a:t>algorithms(unsupervised).</a:t>
            </a:r>
            <a:endParaRPr lang="en-US" sz="2800" dirty="0">
              <a:cs typeface="Roboto"/>
            </a:endParaRPr>
          </a:p>
          <a:p>
            <a:pPr marL="781050" lvl="1" indent="-342900">
              <a:lnSpc>
                <a:spcPct val="100000"/>
              </a:lnSpc>
              <a:spcBef>
                <a:spcPts val="455"/>
              </a:spcBef>
              <a:buFont typeface="+mj-lt"/>
              <a:buAutoNum type="arabicPeriod"/>
              <a:tabLst>
                <a:tab pos="657225" algn="l"/>
              </a:tabLst>
            </a:pPr>
            <a:r>
              <a:rPr lang="en-US" sz="2800" spc="-70" dirty="0">
                <a:solidFill>
                  <a:srgbClr val="212121"/>
                </a:solidFill>
                <a:cs typeface="Roboto"/>
              </a:rPr>
              <a:t>K-mean.</a:t>
            </a:r>
            <a:endParaRPr lang="en-US" sz="2800" dirty="0">
              <a:cs typeface="Roboto"/>
            </a:endParaRPr>
          </a:p>
          <a:p>
            <a:pPr marL="781050" lvl="1" indent="-342900">
              <a:lnSpc>
                <a:spcPct val="100000"/>
              </a:lnSpc>
              <a:spcBef>
                <a:spcPts val="455"/>
              </a:spcBef>
              <a:buFont typeface="+mj-lt"/>
              <a:buAutoNum type="arabicPeriod"/>
              <a:tabLst>
                <a:tab pos="657225" algn="l"/>
              </a:tabLst>
            </a:pPr>
            <a:r>
              <a:rPr lang="en-US" sz="2800" spc="-20" dirty="0">
                <a:solidFill>
                  <a:srgbClr val="212121"/>
                </a:solidFill>
                <a:cs typeface="Roboto"/>
              </a:rPr>
              <a:t>agglomerative clustering.</a:t>
            </a:r>
            <a:endParaRPr lang="en-US" sz="2800" dirty="0">
              <a:cs typeface="Roboto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Font typeface="+mj-lt"/>
              <a:buAutoNum type="arabicPeriod"/>
              <a:tabLst>
                <a:tab pos="394335" algn="l"/>
                <a:tab pos="394970" algn="l"/>
              </a:tabLst>
            </a:pPr>
            <a:r>
              <a:rPr lang="en-US" sz="2800" spc="-5" dirty="0">
                <a:solidFill>
                  <a:srgbClr val="212121"/>
                </a:solidFill>
                <a:cs typeface="Roboto"/>
              </a:rPr>
              <a:t>Model</a:t>
            </a:r>
            <a:r>
              <a:rPr lang="en-US" sz="2800" spc="-30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800" spc="-10" dirty="0">
                <a:solidFill>
                  <a:srgbClr val="212121"/>
                </a:solidFill>
                <a:cs typeface="Roboto"/>
              </a:rPr>
              <a:t>performance.</a:t>
            </a:r>
            <a:endParaRPr lang="en-US" sz="2800" dirty="0">
              <a:cs typeface="Roboto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Font typeface="+mj-lt"/>
              <a:buAutoNum type="arabicPeriod"/>
              <a:tabLst>
                <a:tab pos="394335" algn="l"/>
                <a:tab pos="394970" algn="l"/>
              </a:tabLst>
            </a:pPr>
            <a:r>
              <a:rPr lang="en-US" sz="2800" spc="-15" dirty="0">
                <a:solidFill>
                  <a:srgbClr val="212121"/>
                </a:solidFill>
                <a:cs typeface="Roboto"/>
              </a:rPr>
              <a:t>Conclusion.</a:t>
            </a:r>
            <a:endParaRPr lang="en-US" sz="2800" dirty="0">
              <a:cs typeface="Roboto"/>
            </a:endParaRPr>
          </a:p>
          <a:p>
            <a:pPr marL="457200" indent="-457200">
              <a:spcBef>
                <a:spcPts val="47"/>
              </a:spcBef>
              <a:buFont typeface="+mj-lt"/>
              <a:buAutoNum type="arabicPeriod"/>
            </a:pPr>
            <a:endParaRPr sz="28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968" y="268342"/>
            <a:ext cx="5929472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spc="-7" dirty="0">
                <a:solidFill>
                  <a:schemeClr val="tx1"/>
                </a:solidFill>
                <a:latin typeface="+mj-lt"/>
                <a:cs typeface="Times New Roman"/>
              </a:rPr>
              <a:t>2</a:t>
            </a:r>
            <a:r>
              <a:rPr sz="2133" spc="-7" dirty="0">
                <a:solidFill>
                  <a:schemeClr val="tx1"/>
                </a:solidFill>
                <a:latin typeface="+mj-lt"/>
                <a:cs typeface="Times New Roman"/>
              </a:rPr>
              <a:t>.</a:t>
            </a:r>
            <a:r>
              <a:rPr sz="3467" spc="-7" dirty="0">
                <a:solidFill>
                  <a:schemeClr val="tx1"/>
                </a:solidFill>
                <a:latin typeface="+mj-lt"/>
                <a:cs typeface="Times New Roman"/>
              </a:rPr>
              <a:t>Agglomerative</a:t>
            </a:r>
            <a:r>
              <a:rPr sz="3467" spc="-107" dirty="0">
                <a:solidFill>
                  <a:schemeClr val="tx1"/>
                </a:solidFill>
                <a:latin typeface="+mj-lt"/>
                <a:cs typeface="Times New Roman"/>
              </a:rPr>
              <a:t> </a:t>
            </a:r>
            <a:r>
              <a:rPr sz="3467" spc="-7" dirty="0">
                <a:solidFill>
                  <a:schemeClr val="tx1"/>
                </a:solidFill>
                <a:latin typeface="+mj-lt"/>
                <a:cs typeface="Times New Roman"/>
              </a:rPr>
              <a:t>Clustering</a:t>
            </a:r>
            <a:endParaRPr sz="3467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3417" y="1213895"/>
            <a:ext cx="5929472" cy="231471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8466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dirty="0">
                <a:cs typeface="Times New Roman"/>
              </a:rPr>
              <a:t>In </a:t>
            </a:r>
            <a:r>
              <a:rPr sz="2133" spc="-7" dirty="0">
                <a:cs typeface="Times New Roman"/>
              </a:rPr>
              <a:t>agglomerative clustering </a:t>
            </a:r>
            <a:r>
              <a:rPr sz="2133" dirty="0">
                <a:cs typeface="Times New Roman"/>
              </a:rPr>
              <a:t>no need </a:t>
            </a:r>
            <a:r>
              <a:rPr sz="2133" spc="-7" dirty="0">
                <a:cs typeface="Times New Roman"/>
              </a:rPr>
              <a:t>to </a:t>
            </a:r>
            <a:r>
              <a:rPr sz="2133" dirty="0">
                <a:cs typeface="Times New Roman"/>
              </a:rPr>
              <a:t>give </a:t>
            </a:r>
            <a:r>
              <a:rPr sz="2133" spc="-7" dirty="0">
                <a:cs typeface="Times New Roman"/>
              </a:rPr>
              <a:t>the </a:t>
            </a:r>
            <a:r>
              <a:rPr sz="2133" spc="-5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value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k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beforehand</a:t>
            </a:r>
          </a:p>
          <a:p>
            <a:pPr marL="485128" marR="6773" indent="-469042">
              <a:buFont typeface="Arial MT"/>
              <a:buChar char="●"/>
              <a:tabLst>
                <a:tab pos="485128" algn="l"/>
                <a:tab pos="485975" algn="l"/>
                <a:tab pos="1170063" algn="l"/>
                <a:tab pos="2978499" algn="l"/>
                <a:tab pos="4522780" algn="l"/>
              </a:tabLst>
            </a:pP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	</a:t>
            </a:r>
            <a:r>
              <a:rPr sz="2133" spc="-7" dirty="0">
                <a:cs typeface="Times New Roman"/>
              </a:rPr>
              <a:t>agglomerativ</a:t>
            </a:r>
            <a:r>
              <a:rPr sz="2133" dirty="0">
                <a:cs typeface="Times New Roman"/>
              </a:rPr>
              <a:t>e	hierarchical	</a:t>
            </a:r>
            <a:r>
              <a:rPr sz="2133" spc="-7" dirty="0">
                <a:cs typeface="Times New Roman"/>
              </a:rPr>
              <a:t>clustering  algorithm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popular</a:t>
            </a:r>
            <a:r>
              <a:rPr sz="2133" spc="-7" dirty="0">
                <a:cs typeface="Times New Roman"/>
              </a:rPr>
              <a:t> example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HCA</a:t>
            </a:r>
            <a:endParaRPr sz="2133" dirty="0">
              <a:cs typeface="Times New Roman"/>
            </a:endParaRPr>
          </a:p>
          <a:p>
            <a:pPr marL="4851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Here</a:t>
            </a:r>
            <a:r>
              <a:rPr sz="2133" spc="-3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I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used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ward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linkage</a:t>
            </a:r>
            <a:endParaRPr lang="en-US" sz="2133" spc="-7" dirty="0">
              <a:cs typeface="Times New Roman"/>
            </a:endParaRPr>
          </a:p>
          <a:p>
            <a:pPr marL="4851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The optimal number of clusters is 4 using the Dendrogram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xfrm>
            <a:off x="6759787" y="1213895"/>
            <a:ext cx="5767493" cy="19711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813"/>
              </a:spcBef>
              <a:buNone/>
            </a:pPr>
            <a:r>
              <a:rPr sz="2200" b="1" spc="-7" dirty="0">
                <a:latin typeface="+mn-lt"/>
                <a:cs typeface="Courier New"/>
              </a:rPr>
              <a:t>Evaluation</a:t>
            </a:r>
            <a:endParaRPr sz="2333" dirty="0">
              <a:latin typeface="+mn-lt"/>
              <a:cs typeface="Courier New"/>
            </a:endParaRPr>
          </a:p>
          <a:p>
            <a:pPr marL="626518" lvl="1" indent="-453802">
              <a:lnSpc>
                <a:spcPct val="100000"/>
              </a:lnSpc>
              <a:spcBef>
                <a:spcPts val="7"/>
              </a:spcBef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933" spc="-7" dirty="0">
                <a:cs typeface="Times New Roman"/>
              </a:rPr>
              <a:t>Silhouette</a:t>
            </a:r>
            <a:r>
              <a:rPr sz="1933" spc="-40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Coefficient:</a:t>
            </a:r>
            <a:r>
              <a:rPr sz="1933" spc="-33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-0.002</a:t>
            </a:r>
          </a:p>
          <a:p>
            <a:pPr marL="626518" lvl="1" indent="-453802">
              <a:lnSpc>
                <a:spcPct val="100000"/>
              </a:lnSpc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933" spc="-7" dirty="0">
                <a:cs typeface="Times New Roman"/>
              </a:rPr>
              <a:t>Davies_bouldin_score</a:t>
            </a:r>
            <a:r>
              <a:rPr sz="1933" spc="-47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is</a:t>
            </a:r>
            <a:r>
              <a:rPr sz="1933" spc="-27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9.05605</a:t>
            </a:r>
          </a:p>
          <a:p>
            <a:pPr marL="626518" marR="198962" lvl="1" indent="-453802">
              <a:lnSpc>
                <a:spcPct val="100000"/>
              </a:lnSpc>
              <a:buClr>
                <a:srgbClr val="000000"/>
              </a:buClr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933" spc="-7" dirty="0">
                <a:cs typeface="Times New Roman"/>
              </a:rPr>
              <a:t>Comparing with </a:t>
            </a:r>
            <a:r>
              <a:rPr sz="1933" dirty="0">
                <a:cs typeface="Times New Roman"/>
              </a:rPr>
              <a:t>K </a:t>
            </a:r>
            <a:r>
              <a:rPr sz="1933" spc="-7" dirty="0">
                <a:cs typeface="Times New Roman"/>
              </a:rPr>
              <a:t>mean </a:t>
            </a:r>
            <a:r>
              <a:rPr sz="1933" dirty="0">
                <a:cs typeface="Times New Roman"/>
              </a:rPr>
              <a:t>only </a:t>
            </a:r>
            <a:r>
              <a:rPr sz="1933" spc="7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Davies_bouldin_score</a:t>
            </a:r>
            <a:r>
              <a:rPr sz="1933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is </a:t>
            </a:r>
            <a:r>
              <a:rPr sz="1933" dirty="0">
                <a:cs typeface="Times New Roman"/>
              </a:rPr>
              <a:t>better for </a:t>
            </a:r>
            <a:r>
              <a:rPr sz="1933" spc="-467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hierarchical</a:t>
            </a:r>
            <a:r>
              <a:rPr sz="1933" spc="-33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clustering Model</a:t>
            </a:r>
            <a:r>
              <a:rPr sz="1933" spc="-33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is</a:t>
            </a:r>
            <a:r>
              <a:rPr sz="1933" spc="-33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not </a:t>
            </a:r>
            <a:r>
              <a:rPr sz="1933" spc="-460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performing</a:t>
            </a:r>
            <a:r>
              <a:rPr sz="1933" spc="-7" dirty="0">
                <a:cs typeface="Times New Roman"/>
              </a:rPr>
              <a:t> well</a:t>
            </a:r>
            <a:endParaRPr sz="1933" dirty="0">
              <a:cs typeface="Times New Roman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08BF281-0276-4F2E-9844-444A6451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71" y="3528610"/>
            <a:ext cx="10199418" cy="325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7333" y="724196"/>
            <a:ext cx="2729307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Conclusion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8328" y="1385596"/>
            <a:ext cx="10813627" cy="451865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931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lang="en-US" sz="2133" dirty="0">
                <a:cs typeface="Times New Roman"/>
              </a:rPr>
              <a:t>F</a:t>
            </a:r>
            <a:r>
              <a:rPr sz="2133" dirty="0">
                <a:cs typeface="Times New Roman"/>
              </a:rPr>
              <a:t>rom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elbow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sillhoute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score</a:t>
            </a:r>
            <a:r>
              <a:rPr sz="2133" dirty="0">
                <a:cs typeface="Times New Roman"/>
              </a:rPr>
              <a:t> ,optimal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26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clusters</a:t>
            </a:r>
            <a:r>
              <a:rPr sz="2133" dirty="0">
                <a:cs typeface="Times New Roman"/>
              </a:rPr>
              <a:t> formed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,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K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Means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dirty="0">
                <a:cs typeface="Times New Roman"/>
              </a:rPr>
              <a:t> best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identification than Hierarchical as the evaluation metrics also indicates the same.In </a:t>
            </a:r>
            <a:r>
              <a:rPr sz="2133" dirty="0">
                <a:cs typeface="Times New Roman"/>
              </a:rPr>
              <a:t>kmean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0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datapoints</a:t>
            </a:r>
            <a:r>
              <a:rPr sz="2133" spc="-7" dirty="0">
                <a:cs typeface="Times New Roman"/>
              </a:rPr>
              <a:t> and evenly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distributed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 other</a:t>
            </a:r>
            <a:r>
              <a:rPr sz="2133" spc="-7" dirty="0">
                <a:cs typeface="Times New Roman"/>
              </a:rPr>
              <a:t> cluster</a:t>
            </a:r>
            <a:endParaRPr sz="2133" dirty="0">
              <a:cs typeface="Times New Roman"/>
            </a:endParaRPr>
          </a:p>
          <a:p>
            <a:pPr marL="485128" marR="31326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Netflix</a:t>
            </a:r>
            <a:r>
              <a:rPr sz="2133" dirty="0">
                <a:cs typeface="Times New Roman"/>
              </a:rPr>
              <a:t> has 5372 </a:t>
            </a:r>
            <a:r>
              <a:rPr sz="2133" spc="-7" dirty="0">
                <a:cs typeface="Times New Roman"/>
              </a:rPr>
              <a:t>movies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2398 </a:t>
            </a:r>
            <a:r>
              <a:rPr sz="2133" spc="-7" dirty="0">
                <a:cs typeface="Times New Roman"/>
              </a:rPr>
              <a:t>TV shows,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there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are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more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dirty="0">
                <a:cs typeface="Times New Roman"/>
              </a:rPr>
              <a:t> on </a:t>
            </a:r>
            <a:r>
              <a:rPr sz="2133" spc="-7" dirty="0">
                <a:cs typeface="Times New Roman"/>
              </a:rPr>
              <a:t>Netflix</a:t>
            </a:r>
            <a:r>
              <a:rPr sz="2133" spc="5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than TV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shows.</a:t>
            </a:r>
            <a:endParaRPr sz="2133" dirty="0">
              <a:cs typeface="Times New Roman"/>
            </a:endParaRPr>
          </a:p>
          <a:p>
            <a:pPr marL="485128" indent="-469042" algn="just">
              <a:spcBef>
                <a:spcPts val="380"/>
              </a:spcBef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 of ratings for </a:t>
            </a:r>
            <a:r>
              <a:rPr sz="2133" spc="-7" dirty="0">
                <a:cs typeface="Times New Roman"/>
              </a:rPr>
              <a:t>t</a:t>
            </a:r>
            <a:r>
              <a:rPr sz="2133" dirty="0">
                <a:cs typeface="Times New Roman"/>
              </a:rPr>
              <a:t>v</a:t>
            </a:r>
            <a:r>
              <a:rPr sz="2133" spc="-7" dirty="0">
                <a:cs typeface="Times New Roman"/>
              </a:rPr>
              <a:t> show</a:t>
            </a:r>
            <a:r>
              <a:rPr sz="2133" dirty="0">
                <a:cs typeface="Times New Roman"/>
              </a:rPr>
              <a:t>s</a:t>
            </a:r>
            <a:r>
              <a:rPr sz="2133" spc="-7" dirty="0">
                <a:cs typeface="Times New Roman"/>
              </a:rPr>
              <a:t> i,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adul</a:t>
            </a:r>
            <a:r>
              <a:rPr sz="2133" dirty="0">
                <a:cs typeface="Times New Roman"/>
              </a:rPr>
              <a:t>t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  <a:p>
            <a:pPr marL="485128" marR="6773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r>
              <a:rPr sz="2133" dirty="0">
                <a:cs typeface="Times New Roman"/>
              </a:rPr>
              <a:t>highest number of </a:t>
            </a:r>
            <a:r>
              <a:rPr sz="2133" spc="-7" dirty="0">
                <a:cs typeface="Times New Roman"/>
              </a:rPr>
              <a:t>movies </a:t>
            </a:r>
            <a:r>
              <a:rPr sz="2133" dirty="0">
                <a:cs typeface="Times New Roman"/>
              </a:rPr>
              <a:t>released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2017 </a:t>
            </a:r>
            <a:r>
              <a:rPr sz="2133" spc="-7" dirty="0">
                <a:cs typeface="Times New Roman"/>
              </a:rPr>
              <a:t>and </a:t>
            </a:r>
            <a:r>
              <a:rPr sz="2133" dirty="0">
                <a:cs typeface="Times New Roman"/>
              </a:rPr>
              <a:t>2018 highest number of </a:t>
            </a:r>
            <a:r>
              <a:rPr sz="2133" spc="-7" dirty="0">
                <a:cs typeface="Times New Roman"/>
              </a:rPr>
              <a:t>movies </a:t>
            </a:r>
            <a:r>
              <a:rPr sz="2133" dirty="0">
                <a:cs typeface="Times New Roman"/>
              </a:rPr>
              <a:t>released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 2020 </a:t>
            </a:r>
            <a:r>
              <a:rPr sz="2133" spc="-7" dirty="0">
                <a:cs typeface="Times New Roman"/>
              </a:rPr>
              <a:t>The </a:t>
            </a:r>
            <a:r>
              <a:rPr sz="2133" dirty="0">
                <a:cs typeface="Times New Roman"/>
              </a:rPr>
              <a:t>number of </a:t>
            </a:r>
            <a:r>
              <a:rPr sz="2133" spc="-7" dirty="0">
                <a:cs typeface="Times New Roman"/>
              </a:rPr>
              <a:t>movies </a:t>
            </a:r>
            <a:r>
              <a:rPr sz="2133" dirty="0">
                <a:cs typeface="Times New Roman"/>
              </a:rPr>
              <a:t>on </a:t>
            </a:r>
            <a:r>
              <a:rPr sz="2133" spc="-7" dirty="0">
                <a:cs typeface="Times New Roman"/>
              </a:rPr>
              <a:t>Netflix is </a:t>
            </a:r>
            <a:r>
              <a:rPr sz="2133" dirty="0">
                <a:cs typeface="Times New Roman"/>
              </a:rPr>
              <a:t>growing </a:t>
            </a:r>
            <a:r>
              <a:rPr sz="2133" spc="-7" dirty="0">
                <a:cs typeface="Times New Roman"/>
              </a:rPr>
              <a:t>significantly </a:t>
            </a:r>
            <a:r>
              <a:rPr sz="2133" dirty="0">
                <a:cs typeface="Times New Roman"/>
              </a:rPr>
              <a:t>faster </a:t>
            </a:r>
            <a:r>
              <a:rPr sz="2133" spc="-7" dirty="0">
                <a:cs typeface="Times New Roman"/>
              </a:rPr>
              <a:t>than the </a:t>
            </a:r>
            <a:r>
              <a:rPr sz="2133" dirty="0">
                <a:cs typeface="Times New Roman"/>
              </a:rPr>
              <a:t>number of </a:t>
            </a:r>
            <a:r>
              <a:rPr sz="2133" spc="-7" dirty="0">
                <a:cs typeface="Times New Roman"/>
              </a:rPr>
              <a:t>TV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shows. </a:t>
            </a:r>
            <a:r>
              <a:rPr sz="2133" spc="-87" dirty="0">
                <a:cs typeface="Times New Roman"/>
              </a:rPr>
              <a:t>We </a:t>
            </a:r>
            <a:r>
              <a:rPr sz="2133" spc="-7" dirty="0">
                <a:cs typeface="Times New Roman"/>
              </a:rPr>
              <a:t>saw </a:t>
            </a:r>
            <a:r>
              <a:rPr sz="2133" dirty="0">
                <a:cs typeface="Times New Roman"/>
              </a:rPr>
              <a:t>a huge </a:t>
            </a:r>
            <a:r>
              <a:rPr sz="2133" spc="-7" dirty="0">
                <a:cs typeface="Times New Roman"/>
              </a:rPr>
              <a:t>increase in the </a:t>
            </a:r>
            <a:r>
              <a:rPr sz="2133" dirty="0">
                <a:cs typeface="Times New Roman"/>
              </a:rPr>
              <a:t>number of </a:t>
            </a:r>
            <a:r>
              <a:rPr sz="2133" spc="-7" dirty="0">
                <a:cs typeface="Times New Roman"/>
              </a:rPr>
              <a:t>movies and television episodes after </a:t>
            </a:r>
            <a:r>
              <a:rPr sz="2133" dirty="0">
                <a:cs typeface="Times New Roman"/>
              </a:rPr>
              <a:t>2015.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there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339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significant</a:t>
            </a:r>
            <a:r>
              <a:rPr sz="2133" spc="34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drop</a:t>
            </a:r>
            <a:r>
              <a:rPr sz="2133" spc="3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339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34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3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television</a:t>
            </a:r>
            <a:r>
              <a:rPr sz="2133" spc="339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episodes</a:t>
            </a:r>
            <a:r>
              <a:rPr sz="2133" spc="34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produced</a:t>
            </a:r>
            <a:r>
              <a:rPr sz="2133" spc="34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after </a:t>
            </a:r>
            <a:r>
              <a:rPr sz="2133" spc="-5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2020. It </a:t>
            </a:r>
            <a:r>
              <a:rPr sz="2133" spc="-7" dirty="0">
                <a:cs typeface="Times New Roman"/>
              </a:rPr>
              <a:t>appears that Netflix </a:t>
            </a:r>
            <a:r>
              <a:rPr sz="2133" dirty="0">
                <a:cs typeface="Times New Roman"/>
              </a:rPr>
              <a:t>has focused </a:t>
            </a:r>
            <a:r>
              <a:rPr sz="2133" spc="-7" dirty="0">
                <a:cs typeface="Times New Roman"/>
              </a:rPr>
              <a:t>more attention </a:t>
            </a:r>
            <a:r>
              <a:rPr sz="2133" dirty="0">
                <a:cs typeface="Times New Roman"/>
              </a:rPr>
              <a:t>on </a:t>
            </a:r>
            <a:r>
              <a:rPr sz="2133" spc="-7" dirty="0">
                <a:cs typeface="Times New Roman"/>
              </a:rPr>
              <a:t>increasing Movie content than TV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Shows.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 </a:t>
            </a:r>
            <a:r>
              <a:rPr sz="2133" dirty="0">
                <a:cs typeface="Times New Roman"/>
              </a:rPr>
              <a:t>have </a:t>
            </a:r>
            <a:r>
              <a:rPr sz="2133" spc="-7" dirty="0">
                <a:cs typeface="Times New Roman"/>
              </a:rPr>
              <a:t>increased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much more </a:t>
            </a:r>
            <a:r>
              <a:rPr sz="2133" dirty="0">
                <a:cs typeface="Times New Roman"/>
              </a:rPr>
              <a:t>dramatically </a:t>
            </a:r>
            <a:r>
              <a:rPr sz="2133" spc="-7" dirty="0">
                <a:cs typeface="Times New Roman"/>
              </a:rPr>
              <a:t>than</a:t>
            </a:r>
            <a:r>
              <a:rPr sz="2133" spc="-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4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</a:t>
            </a:r>
            <a:endParaRPr sz="2133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8562" y="988737"/>
            <a:ext cx="10438553" cy="453045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T</a:t>
            </a:r>
            <a:r>
              <a:rPr sz="2133" spc="-7" dirty="0">
                <a:cs typeface="Times New Roman"/>
              </a:rPr>
              <a:t>he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most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content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added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from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october</a:t>
            </a:r>
            <a:r>
              <a:rPr sz="2133" spc="-7" dirty="0">
                <a:cs typeface="Times New Roman"/>
              </a:rPr>
              <a:t> to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january</a:t>
            </a:r>
            <a:endParaRPr sz="2133" dirty="0">
              <a:cs typeface="Times New Roman"/>
            </a:endParaRPr>
          </a:p>
          <a:p>
            <a:pPr marL="485128" marR="8466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Documentaries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are</a:t>
            </a:r>
            <a:r>
              <a:rPr sz="2133" spc="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top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most</a:t>
            </a:r>
            <a:r>
              <a:rPr sz="2133" spc="6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genre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</a:t>
            </a:r>
            <a:r>
              <a:rPr sz="2133" spc="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which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followed</a:t>
            </a:r>
            <a:r>
              <a:rPr sz="2133" spc="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standup</a:t>
            </a:r>
            <a:r>
              <a:rPr sz="2133" spc="7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comedy</a:t>
            </a:r>
            <a:r>
              <a:rPr sz="2133" spc="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Drama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 international movies</a:t>
            </a:r>
            <a:endParaRPr sz="2133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dirty="0">
                <a:cs typeface="Times New Roman"/>
              </a:rPr>
              <a:t>K</a:t>
            </a:r>
            <a:r>
              <a:rPr sz="2133" dirty="0">
                <a:cs typeface="Times New Roman"/>
              </a:rPr>
              <a:t>ids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top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most</a:t>
            </a:r>
            <a:r>
              <a:rPr sz="2133" spc="-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genre</a:t>
            </a:r>
            <a:r>
              <a:rPr sz="2133" spc="-7" dirty="0">
                <a:cs typeface="Times New Roman"/>
              </a:rPr>
              <a:t> in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M</a:t>
            </a:r>
            <a:r>
              <a:rPr sz="2133" spc="-7" dirty="0">
                <a:cs typeface="Times New Roman"/>
              </a:rPr>
              <a:t>ost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the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duration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between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50</a:t>
            </a:r>
            <a:r>
              <a:rPr sz="2133" spc="-7" dirty="0">
                <a:cs typeface="Times New Roman"/>
              </a:rPr>
              <a:t> to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150</a:t>
            </a: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dirty="0">
                <a:cs typeface="Times New Roman"/>
              </a:rPr>
              <a:t>Hi</a:t>
            </a:r>
            <a:r>
              <a:rPr sz="2133" dirty="0">
                <a:cs typeface="Times New Roman"/>
              </a:rPr>
              <a:t>ghest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tv_shows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consisting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single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season</a:t>
            </a:r>
            <a:endParaRPr sz="2133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Those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that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NC-17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</a:t>
            </a:r>
            <a:r>
              <a:rPr sz="2133" spc="-7" dirty="0">
                <a:cs typeface="Times New Roman"/>
              </a:rPr>
              <a:t> the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longest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average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duration.</a:t>
            </a:r>
          </a:p>
          <a:p>
            <a:pPr marL="485128" indent="-469042">
              <a:spcBef>
                <a:spcPts val="380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Whe</a:t>
            </a:r>
            <a:r>
              <a:rPr sz="2133" dirty="0">
                <a:cs typeface="Times New Roman"/>
              </a:rPr>
              <a:t>n</a:t>
            </a:r>
            <a:r>
              <a:rPr sz="2133" spc="-7" dirty="0">
                <a:cs typeface="Times New Roman"/>
              </a:rPr>
              <a:t> i</a:t>
            </a:r>
            <a:r>
              <a:rPr sz="2133" dirty="0">
                <a:cs typeface="Times New Roman"/>
              </a:rPr>
              <a:t>t</a:t>
            </a:r>
            <a:r>
              <a:rPr sz="2133" spc="-7" dirty="0">
                <a:cs typeface="Times New Roman"/>
              </a:rPr>
              <a:t> come</a:t>
            </a:r>
            <a:r>
              <a:rPr sz="2133" dirty="0">
                <a:cs typeface="Times New Roman"/>
              </a:rPr>
              <a:t>s</a:t>
            </a:r>
            <a:r>
              <a:rPr sz="2133" spc="-7" dirty="0">
                <a:cs typeface="Times New Roman"/>
              </a:rPr>
              <a:t> t</a:t>
            </a:r>
            <a:r>
              <a:rPr sz="2133" dirty="0">
                <a:cs typeface="Times New Roman"/>
              </a:rPr>
              <a:t>o</a:t>
            </a:r>
            <a:r>
              <a:rPr sz="2133" spc="-7" dirty="0">
                <a:cs typeface="Times New Roman"/>
              </a:rPr>
              <a:t> movie</a:t>
            </a:r>
            <a:r>
              <a:rPr sz="2133" dirty="0">
                <a:cs typeface="Times New Roman"/>
              </a:rPr>
              <a:t>s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having a</a:t>
            </a:r>
            <a:r>
              <a:rPr sz="2133" spc="-4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-Y</a:t>
            </a:r>
            <a:r>
              <a:rPr sz="2133" spc="-8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rating, </a:t>
            </a:r>
            <a:r>
              <a:rPr sz="2133" spc="-7" dirty="0">
                <a:cs typeface="Times New Roman"/>
              </a:rPr>
              <a:t>the</a:t>
            </a:r>
            <a:r>
              <a:rPr sz="2133" dirty="0">
                <a:cs typeface="Times New Roman"/>
              </a:rPr>
              <a:t>y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shortes</a:t>
            </a:r>
            <a:r>
              <a:rPr sz="2133" dirty="0">
                <a:cs typeface="Times New Roman"/>
              </a:rPr>
              <a:t>t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runtime on </a:t>
            </a:r>
            <a:r>
              <a:rPr sz="2133" spc="-7" dirty="0">
                <a:cs typeface="Times New Roman"/>
              </a:rPr>
              <a:t>average</a:t>
            </a:r>
            <a:endParaRPr sz="2133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dirty="0">
                <a:cs typeface="Times New Roman"/>
              </a:rPr>
              <a:t>U</a:t>
            </a:r>
            <a:r>
              <a:rPr sz="2133" dirty="0">
                <a:cs typeface="Times New Roman"/>
              </a:rPr>
              <a:t>nited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states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</a:t>
            </a:r>
            <a:r>
              <a:rPr sz="2133" spc="-7" dirty="0">
                <a:cs typeface="Times New Roman"/>
              </a:rPr>
              <a:t> the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content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,followed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-7" dirty="0">
                <a:cs typeface="Times New Roman"/>
              </a:rPr>
              <a:t> india</a:t>
            </a:r>
            <a:endParaRPr sz="2133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I</a:t>
            </a:r>
            <a:r>
              <a:rPr sz="2133" spc="-7" dirty="0">
                <a:cs typeface="Times New Roman"/>
              </a:rPr>
              <a:t>ndia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dirty="0">
                <a:cs typeface="Times New Roman"/>
              </a:rPr>
              <a:t>30%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26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</a:t>
            </a:r>
            <a:r>
              <a:rPr sz="2133" spc="2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Netflix.</a:t>
            </a:r>
            <a:r>
              <a:rPr sz="2133" spc="2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70%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2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added</a:t>
            </a:r>
            <a:r>
              <a:rPr sz="2133" spc="26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were</a:t>
            </a:r>
            <a:r>
              <a:rPr sz="2133" spc="26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</a:t>
            </a:r>
            <a:r>
              <a:rPr sz="2133" spc="26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earlier</a:t>
            </a:r>
            <a:r>
              <a:rPr sz="2133" spc="26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different mode.</a:t>
            </a:r>
            <a:endParaRPr sz="2133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9535D3-694B-46E6-B864-BB9BC91E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3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763" y="491546"/>
            <a:ext cx="3409495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47" dirty="0">
                <a:cs typeface="Times New Roman"/>
              </a:rPr>
              <a:t>Introduction: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765" y="1480161"/>
            <a:ext cx="7568353" cy="39679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999"/>
              </a:lnSpc>
              <a:spcBef>
                <a:spcPts val="133"/>
              </a:spcBef>
            </a:pPr>
            <a:r>
              <a:rPr sz="2133" spc="220" dirty="0">
                <a:cs typeface="Times New Roman"/>
              </a:rPr>
              <a:t>Netﬂix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47" dirty="0">
                <a:cs typeface="Times New Roman"/>
              </a:rPr>
              <a:t>a</a:t>
            </a:r>
            <a:r>
              <a:rPr sz="2133" spc="-27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media</a:t>
            </a:r>
            <a:r>
              <a:rPr sz="2133" spc="-33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distribution</a:t>
            </a:r>
            <a:r>
              <a:rPr sz="2133" spc="-27" dirty="0">
                <a:cs typeface="Times New Roman"/>
              </a:rPr>
              <a:t> </a:t>
            </a:r>
            <a:r>
              <a:rPr sz="2133" spc="233" dirty="0">
                <a:cs typeface="Times New Roman"/>
              </a:rPr>
              <a:t>company.</a:t>
            </a:r>
            <a:r>
              <a:rPr sz="2133" spc="-33" dirty="0">
                <a:cs typeface="Times New Roman"/>
              </a:rPr>
              <a:t> </a:t>
            </a:r>
            <a:r>
              <a:rPr sz="2133" spc="207" dirty="0">
                <a:cs typeface="Times New Roman"/>
              </a:rPr>
              <a:t>It</a:t>
            </a:r>
            <a:r>
              <a:rPr sz="2133" spc="-27" dirty="0">
                <a:cs typeface="Times New Roman"/>
              </a:rPr>
              <a:t> </a:t>
            </a:r>
            <a:r>
              <a:rPr sz="2133" spc="253" dirty="0">
                <a:cs typeface="Times New Roman"/>
              </a:rPr>
              <a:t>started</a:t>
            </a:r>
            <a:r>
              <a:rPr sz="2133" spc="-33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with  </a:t>
            </a:r>
            <a:r>
              <a:rPr sz="2133" spc="13" dirty="0">
                <a:cs typeface="Times New Roman"/>
              </a:rPr>
              <a:t>DVD</a:t>
            </a:r>
            <a:r>
              <a:rPr sz="2133" spc="-33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distribution</a:t>
            </a:r>
            <a:r>
              <a:rPr sz="2133" spc="-27" dirty="0">
                <a:cs typeface="Times New Roman"/>
              </a:rPr>
              <a:t> </a:t>
            </a:r>
            <a:r>
              <a:rPr sz="2133" spc="167" dirty="0">
                <a:cs typeface="Times New Roman"/>
              </a:rPr>
              <a:t>via</a:t>
            </a:r>
            <a:r>
              <a:rPr sz="2133" spc="-27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mail,</a:t>
            </a:r>
            <a:r>
              <a:rPr sz="2133" spc="-27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but</a:t>
            </a:r>
            <a:r>
              <a:rPr sz="2133" spc="-33" dirty="0">
                <a:cs typeface="Times New Roman"/>
              </a:rPr>
              <a:t> </a:t>
            </a:r>
            <a:r>
              <a:rPr sz="2133" spc="272" dirty="0">
                <a:cs typeface="Times New Roman"/>
              </a:rPr>
              <a:t>has</a:t>
            </a:r>
            <a:r>
              <a:rPr sz="2133" spc="-27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evolved</a:t>
            </a:r>
            <a:r>
              <a:rPr sz="2133" spc="-27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substantially  </a:t>
            </a:r>
            <a:r>
              <a:rPr sz="2133" spc="213" dirty="0">
                <a:cs typeface="Times New Roman"/>
              </a:rPr>
              <a:t>over</a:t>
            </a:r>
            <a:r>
              <a:rPr sz="2133" spc="-40" dirty="0">
                <a:cs typeface="Times New Roman"/>
              </a:rPr>
              <a:t> </a:t>
            </a:r>
            <a:r>
              <a:rPr sz="2133" spc="272" dirty="0">
                <a:cs typeface="Times New Roman"/>
              </a:rPr>
              <a:t>the</a:t>
            </a:r>
            <a:r>
              <a:rPr sz="2133" spc="-33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course</a:t>
            </a:r>
            <a:r>
              <a:rPr sz="2133" spc="-33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of</a:t>
            </a:r>
            <a:r>
              <a:rPr sz="2133" spc="-33" dirty="0">
                <a:cs typeface="Times New Roman"/>
              </a:rPr>
              <a:t> </a:t>
            </a:r>
            <a:r>
              <a:rPr sz="2133" spc="213" dirty="0">
                <a:cs typeface="Times New Roman"/>
              </a:rPr>
              <a:t>its</a:t>
            </a:r>
            <a:r>
              <a:rPr sz="2133" spc="-33" dirty="0">
                <a:cs typeface="Times New Roman"/>
              </a:rPr>
              <a:t> </a:t>
            </a:r>
            <a:r>
              <a:rPr sz="2133" spc="200" dirty="0">
                <a:cs typeface="Times New Roman"/>
              </a:rPr>
              <a:t>existence.</a:t>
            </a:r>
            <a:r>
              <a:rPr sz="2133" spc="-40" dirty="0">
                <a:cs typeface="Times New Roman"/>
              </a:rPr>
              <a:t> </a:t>
            </a:r>
            <a:r>
              <a:rPr sz="2133" spc="207" dirty="0">
                <a:cs typeface="Times New Roman"/>
              </a:rPr>
              <a:t>Today,</a:t>
            </a:r>
            <a:r>
              <a:rPr sz="2133" spc="-33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Netﬂix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13" dirty="0">
                <a:cs typeface="Times New Roman"/>
              </a:rPr>
              <a:t>focused  </a:t>
            </a:r>
            <a:r>
              <a:rPr sz="2133" spc="287" dirty="0">
                <a:cs typeface="Times New Roman"/>
              </a:rPr>
              <a:t>on</a:t>
            </a:r>
            <a:r>
              <a:rPr sz="2133" spc="-33" dirty="0">
                <a:cs typeface="Times New Roman"/>
              </a:rPr>
              <a:t> </a:t>
            </a:r>
            <a:r>
              <a:rPr sz="2133" spc="267" dirty="0">
                <a:cs typeface="Times New Roman"/>
              </a:rPr>
              <a:t>streaming</a:t>
            </a:r>
            <a:r>
              <a:rPr sz="2133" spc="-33" dirty="0">
                <a:cs typeface="Times New Roman"/>
              </a:rPr>
              <a:t> </a:t>
            </a:r>
            <a:r>
              <a:rPr sz="2133" spc="160" dirty="0">
                <a:cs typeface="Times New Roman"/>
              </a:rPr>
              <a:t>video.</a:t>
            </a:r>
            <a:r>
              <a:rPr sz="2133" spc="-33" dirty="0">
                <a:cs typeface="Times New Roman"/>
              </a:rPr>
              <a:t> </a:t>
            </a:r>
            <a:r>
              <a:rPr sz="2133" spc="247" dirty="0">
                <a:cs typeface="Times New Roman"/>
              </a:rPr>
              <a:t>Some</a:t>
            </a:r>
            <a:r>
              <a:rPr sz="2133" spc="-33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of</a:t>
            </a:r>
            <a:r>
              <a:rPr sz="2133" spc="-27" dirty="0">
                <a:cs typeface="Times New Roman"/>
              </a:rPr>
              <a:t> </a:t>
            </a:r>
            <a:r>
              <a:rPr sz="2133" spc="213" dirty="0">
                <a:cs typeface="Times New Roman"/>
              </a:rPr>
              <a:t>its</a:t>
            </a:r>
            <a:r>
              <a:rPr sz="2133" spc="-33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content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00" dirty="0">
                <a:cs typeface="Times New Roman"/>
              </a:rPr>
              <a:t>licensed,</a:t>
            </a:r>
            <a:r>
              <a:rPr sz="2133" spc="-33" dirty="0">
                <a:cs typeface="Times New Roman"/>
              </a:rPr>
              <a:t> </a:t>
            </a:r>
            <a:r>
              <a:rPr sz="2133" spc="280" dirty="0">
                <a:cs typeface="Times New Roman"/>
              </a:rPr>
              <a:t>and  </a:t>
            </a:r>
            <a:r>
              <a:rPr sz="2133" spc="287" dirty="0">
                <a:cs typeface="Times New Roman"/>
              </a:rPr>
              <a:t>some</a:t>
            </a:r>
            <a:r>
              <a:rPr sz="2133" spc="-40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of</a:t>
            </a:r>
            <a:r>
              <a:rPr sz="2133" spc="-33" dirty="0">
                <a:cs typeface="Times New Roman"/>
              </a:rPr>
              <a:t> </a:t>
            </a:r>
            <a:r>
              <a:rPr sz="2133" spc="272" dirty="0">
                <a:cs typeface="Times New Roman"/>
              </a:rPr>
              <a:t>the</a:t>
            </a:r>
            <a:r>
              <a:rPr sz="2133" spc="-33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content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produced</a:t>
            </a:r>
            <a:r>
              <a:rPr sz="2133" spc="-33" dirty="0">
                <a:cs typeface="Times New Roman"/>
              </a:rPr>
              <a:t> </a:t>
            </a:r>
            <a:r>
              <a:rPr sz="2133" spc="267" dirty="0">
                <a:cs typeface="Times New Roman"/>
              </a:rPr>
              <a:t>in-house.</a:t>
            </a:r>
            <a:endParaRPr sz="2133" dirty="0">
              <a:cs typeface="Times New Roman"/>
            </a:endParaRPr>
          </a:p>
          <a:p>
            <a:pPr marL="16933" marR="420783" indent="63498">
              <a:lnSpc>
                <a:spcPct val="114999"/>
              </a:lnSpc>
              <a:spcBef>
                <a:spcPts val="1600"/>
              </a:spcBef>
            </a:pPr>
            <a:r>
              <a:rPr sz="2133" spc="220" dirty="0">
                <a:cs typeface="Times New Roman"/>
              </a:rPr>
              <a:t>Netﬂix </a:t>
            </a:r>
            <a:r>
              <a:rPr sz="2133" spc="193" dirty="0">
                <a:cs typeface="Times New Roman"/>
              </a:rPr>
              <a:t>originally </a:t>
            </a:r>
            <a:r>
              <a:rPr sz="2133" spc="213" dirty="0">
                <a:cs typeface="Times New Roman"/>
              </a:rPr>
              <a:t>focused </a:t>
            </a:r>
            <a:r>
              <a:rPr sz="2133" spc="287" dirty="0">
                <a:cs typeface="Times New Roman"/>
              </a:rPr>
              <a:t>on </a:t>
            </a:r>
            <a:r>
              <a:rPr sz="2133" spc="227" dirty="0">
                <a:cs typeface="Times New Roman"/>
              </a:rPr>
              <a:t>movies, </a:t>
            </a:r>
            <a:r>
              <a:rPr sz="2133" spc="260" dirty="0">
                <a:cs typeface="Times New Roman"/>
              </a:rPr>
              <a:t>but </a:t>
            </a:r>
            <a:r>
              <a:rPr sz="2133" spc="233" dirty="0">
                <a:cs typeface="Times New Roman"/>
              </a:rPr>
              <a:t>today  </a:t>
            </a:r>
            <a:r>
              <a:rPr sz="2133" spc="200" dirty="0">
                <a:cs typeface="Times New Roman"/>
              </a:rPr>
              <a:t>television </a:t>
            </a:r>
            <a:r>
              <a:rPr sz="2133" spc="260" dirty="0">
                <a:cs typeface="Times New Roman"/>
              </a:rPr>
              <a:t>shows </a:t>
            </a:r>
            <a:r>
              <a:rPr sz="2133" spc="240" dirty="0">
                <a:cs typeface="Times New Roman"/>
              </a:rPr>
              <a:t>are </a:t>
            </a:r>
            <a:r>
              <a:rPr sz="2133" spc="213" dirty="0">
                <a:cs typeface="Times New Roman"/>
              </a:rPr>
              <a:t>probably </a:t>
            </a:r>
            <a:r>
              <a:rPr sz="2133" spc="272" dirty="0">
                <a:cs typeface="Times New Roman"/>
              </a:rPr>
              <a:t>the </a:t>
            </a:r>
            <a:r>
              <a:rPr sz="2133" spc="293" dirty="0">
                <a:cs typeface="Times New Roman"/>
              </a:rPr>
              <a:t>more </a:t>
            </a:r>
            <a:r>
              <a:rPr sz="2133" spc="313" dirty="0">
                <a:cs typeface="Times New Roman"/>
              </a:rPr>
              <a:t>common  </a:t>
            </a:r>
            <a:r>
              <a:rPr sz="2133" spc="233" dirty="0">
                <a:cs typeface="Times New Roman"/>
              </a:rPr>
              <a:t>format.</a:t>
            </a:r>
            <a:r>
              <a:rPr sz="2133" spc="-33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Netﬂix</a:t>
            </a:r>
            <a:r>
              <a:rPr sz="2133" spc="-27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works</a:t>
            </a:r>
            <a:r>
              <a:rPr sz="2133" spc="-27" dirty="0">
                <a:cs typeface="Times New Roman"/>
              </a:rPr>
              <a:t> </a:t>
            </a:r>
            <a:r>
              <a:rPr sz="2133" spc="287" dirty="0">
                <a:cs typeface="Times New Roman"/>
              </a:rPr>
              <a:t>on</a:t>
            </a:r>
            <a:r>
              <a:rPr sz="2133" spc="-27" dirty="0">
                <a:cs typeface="Times New Roman"/>
              </a:rPr>
              <a:t> </a:t>
            </a:r>
            <a:r>
              <a:rPr sz="2133" spc="247" dirty="0">
                <a:cs typeface="Times New Roman"/>
              </a:rPr>
              <a:t>a</a:t>
            </a:r>
            <a:r>
              <a:rPr sz="2133" spc="-27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subscription</a:t>
            </a:r>
            <a:r>
              <a:rPr sz="2133" spc="-27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model,</a:t>
            </a:r>
            <a:r>
              <a:rPr sz="2133" spc="-27" dirty="0">
                <a:cs typeface="Times New Roman"/>
              </a:rPr>
              <a:t> </a:t>
            </a:r>
            <a:r>
              <a:rPr sz="2133" spc="253" dirty="0">
                <a:cs typeface="Times New Roman"/>
              </a:rPr>
              <a:t>where  </a:t>
            </a:r>
            <a:r>
              <a:rPr sz="2133" spc="247" dirty="0">
                <a:cs typeface="Times New Roman"/>
              </a:rPr>
              <a:t>users </a:t>
            </a:r>
            <a:r>
              <a:rPr sz="2133" spc="233" dirty="0">
                <a:cs typeface="Times New Roman"/>
              </a:rPr>
              <a:t>get </a:t>
            </a:r>
            <a:r>
              <a:rPr sz="2133" spc="240" dirty="0">
                <a:cs typeface="Times New Roman"/>
              </a:rPr>
              <a:t>unlimited </a:t>
            </a:r>
            <a:r>
              <a:rPr sz="2133" spc="207" dirty="0">
                <a:cs typeface="Times New Roman"/>
              </a:rPr>
              <a:t>access </a:t>
            </a:r>
            <a:r>
              <a:rPr sz="2133" spc="247" dirty="0">
                <a:cs typeface="Times New Roman"/>
              </a:rPr>
              <a:t>to </a:t>
            </a:r>
            <a:r>
              <a:rPr sz="2133" spc="260" dirty="0">
                <a:cs typeface="Times New Roman"/>
              </a:rPr>
              <a:t>content </a:t>
            </a:r>
            <a:r>
              <a:rPr sz="2133" spc="240" dirty="0">
                <a:cs typeface="Times New Roman"/>
              </a:rPr>
              <a:t>with </a:t>
            </a:r>
            <a:r>
              <a:rPr sz="2133" spc="247" dirty="0">
                <a:cs typeface="Times New Roman"/>
              </a:rPr>
              <a:t>a </a:t>
            </a:r>
            <a:r>
              <a:rPr sz="2133" spc="220" dirty="0">
                <a:cs typeface="Times New Roman"/>
              </a:rPr>
              <a:t>paid  </a:t>
            </a:r>
            <a:r>
              <a:rPr sz="2133" spc="213" dirty="0">
                <a:cs typeface="Times New Roman"/>
              </a:rPr>
              <a:t>subscription.</a:t>
            </a:r>
            <a:endParaRPr sz="2133" dirty="0"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2273" y="2124259"/>
            <a:ext cx="1482007" cy="2636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764" y="412552"/>
            <a:ext cx="4309176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53" dirty="0">
                <a:cs typeface="Times New Roman"/>
              </a:rPr>
              <a:t>Dataset</a:t>
            </a:r>
            <a:r>
              <a:rPr sz="3200" b="1" spc="-140" dirty="0">
                <a:cs typeface="Times New Roman"/>
              </a:rPr>
              <a:t> </a:t>
            </a:r>
            <a:r>
              <a:rPr sz="3200" b="1" spc="220" dirty="0">
                <a:cs typeface="Times New Roman"/>
              </a:rPr>
              <a:t>Preview: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764" y="1206951"/>
            <a:ext cx="10684933" cy="17534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133" spc="213" dirty="0">
                <a:solidFill>
                  <a:srgbClr val="212121"/>
                </a:solidFill>
                <a:cs typeface="Times New Roman"/>
              </a:rPr>
              <a:t>This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dataset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27" dirty="0">
                <a:solidFill>
                  <a:srgbClr val="212121"/>
                </a:solidFill>
                <a:cs typeface="Times New Roman"/>
              </a:rPr>
              <a:t>consists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of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07" dirty="0">
                <a:solidFill>
                  <a:srgbClr val="212121"/>
                </a:solidFill>
                <a:cs typeface="Times New Roman"/>
              </a:rPr>
              <a:t>tv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60" dirty="0">
                <a:solidFill>
                  <a:srgbClr val="212121"/>
                </a:solidFill>
                <a:cs typeface="Times New Roman"/>
              </a:rPr>
              <a:t>shows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80" dirty="0">
                <a:solidFill>
                  <a:srgbClr val="212121"/>
                </a:solidFill>
                <a:cs typeface="Times New Roman"/>
              </a:rPr>
              <a:t>and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33" dirty="0">
                <a:solidFill>
                  <a:srgbClr val="212121"/>
                </a:solidFill>
                <a:cs typeface="Times New Roman"/>
              </a:rPr>
              <a:t>movies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available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87" dirty="0">
                <a:solidFill>
                  <a:srgbClr val="212121"/>
                </a:solidFill>
                <a:cs typeface="Times New Roman"/>
              </a:rPr>
              <a:t>on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20" dirty="0">
                <a:solidFill>
                  <a:srgbClr val="212121"/>
                </a:solidFill>
                <a:cs typeface="Times New Roman"/>
              </a:rPr>
              <a:t>Netﬂix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as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of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47" dirty="0">
                <a:solidFill>
                  <a:srgbClr val="212121"/>
                </a:solidFill>
                <a:cs typeface="Times New Roman"/>
              </a:rPr>
              <a:t>2019.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0" dirty="0">
                <a:solidFill>
                  <a:srgbClr val="212121"/>
                </a:solidFill>
                <a:cs typeface="Times New Roman"/>
              </a:rPr>
              <a:t>The 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dataset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0" dirty="0">
                <a:solidFill>
                  <a:srgbClr val="212121"/>
                </a:solidFill>
                <a:cs typeface="Times New Roman"/>
              </a:rPr>
              <a:t>is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collected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72" dirty="0">
                <a:solidFill>
                  <a:srgbClr val="212121"/>
                </a:solidFill>
                <a:cs typeface="Times New Roman"/>
              </a:rPr>
              <a:t>from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67" dirty="0">
                <a:solidFill>
                  <a:srgbClr val="212121"/>
                </a:solidFill>
                <a:cs typeface="Times New Roman"/>
              </a:rPr>
              <a:t>Flixable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33" dirty="0">
                <a:solidFill>
                  <a:srgbClr val="212121"/>
                </a:solidFill>
                <a:cs typeface="Times New Roman"/>
              </a:rPr>
              <a:t>which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0" dirty="0">
                <a:solidFill>
                  <a:srgbClr val="212121"/>
                </a:solidFill>
                <a:cs typeface="Times New Roman"/>
              </a:rPr>
              <a:t>is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a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80" dirty="0">
                <a:solidFill>
                  <a:srgbClr val="212121"/>
                </a:solidFill>
                <a:cs typeface="Times New Roman"/>
              </a:rPr>
              <a:t>third-party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20" dirty="0">
                <a:solidFill>
                  <a:srgbClr val="212121"/>
                </a:solidFill>
                <a:cs typeface="Times New Roman"/>
              </a:rPr>
              <a:t>Netﬂix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0" dirty="0">
                <a:solidFill>
                  <a:srgbClr val="212121"/>
                </a:solidFill>
                <a:cs typeface="Times New Roman"/>
              </a:rPr>
              <a:t>search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13" dirty="0">
                <a:solidFill>
                  <a:srgbClr val="212121"/>
                </a:solidFill>
                <a:cs typeface="Times New Roman"/>
              </a:rPr>
              <a:t>engine.</a:t>
            </a:r>
            <a:endParaRPr sz="2133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sz="2667" dirty="0">
              <a:latin typeface="Sitka Small Semibold" pitchFamily="2" charset="0"/>
              <a:cs typeface="Times New Roman"/>
            </a:endParaRPr>
          </a:p>
          <a:p>
            <a:pPr marL="117684">
              <a:spcBef>
                <a:spcPts val="2127"/>
              </a:spcBef>
            </a:pPr>
            <a:r>
              <a:rPr sz="2600" b="1" spc="-13" dirty="0">
                <a:latin typeface="+mj-lt"/>
                <a:cs typeface="Roboto"/>
              </a:rPr>
              <a:t>Attribute Information</a:t>
            </a:r>
            <a:endParaRPr sz="2600" dirty="0">
              <a:latin typeface="+mj-lt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647" y="3474204"/>
            <a:ext cx="4852247" cy="26164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808" marR="202348" indent="-448722">
              <a:lnSpc>
                <a:spcPct val="114999"/>
              </a:lnSpc>
              <a:spcBef>
                <a:spcPts val="1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show_id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Unique ID for every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33" dirty="0">
                <a:solidFill>
                  <a:srgbClr val="212121"/>
                </a:solidFill>
                <a:cs typeface="Roboto"/>
              </a:rPr>
              <a:t>Tv 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type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Identiﬁer - </a:t>
            </a:r>
            <a:r>
              <a:rPr sz="1867" dirty="0">
                <a:solidFill>
                  <a:srgbClr val="212121"/>
                </a:solidFill>
                <a:cs typeface="Roboto"/>
              </a:rPr>
              <a:t>A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or </a:t>
            </a:r>
            <a:r>
              <a:rPr sz="1867" dirty="0">
                <a:solidFill>
                  <a:srgbClr val="212121"/>
                </a:solidFill>
                <a:cs typeface="Roboto"/>
              </a:rPr>
              <a:t>TV</a:t>
            </a:r>
            <a:r>
              <a:rPr sz="1867" spc="-60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9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title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Title of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33" dirty="0">
                <a:solidFill>
                  <a:srgbClr val="212121"/>
                </a:solidFill>
                <a:cs typeface="Roboto"/>
              </a:rPr>
              <a:t>Tv</a:t>
            </a:r>
            <a:r>
              <a:rPr sz="1867" spc="-80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director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Director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of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cast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Actors involved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in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</a:t>
            </a:r>
            <a:r>
              <a:rPr sz="1867" spc="13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marR="6773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country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Country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where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 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was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 produced</a:t>
            </a:r>
            <a:endParaRPr sz="1867" dirty="0"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4108" y="3248628"/>
            <a:ext cx="4828539" cy="2646195"/>
          </a:xfrm>
          <a:prstGeom prst="rect">
            <a:avLst/>
          </a:prstGeom>
        </p:spPr>
        <p:txBody>
          <a:bodyPr vert="horz" wrap="square" lIns="0" tIns="59267" rIns="0" bIns="0" rtlCol="0">
            <a:spAutoFit/>
          </a:bodyPr>
          <a:lstStyle/>
          <a:p>
            <a:pPr marL="464808" indent="-448722">
              <a:spcBef>
                <a:spcPts val="467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date_added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Date it was added on</a:t>
            </a:r>
            <a:r>
              <a:rPr sz="1867" spc="-67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Netﬂix</a:t>
            </a:r>
            <a:endParaRPr sz="1867" dirty="0">
              <a:cs typeface="Roboto"/>
            </a:endParaRPr>
          </a:p>
          <a:p>
            <a:pPr marL="464808" marR="78738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release_year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Actual Release </a:t>
            </a:r>
            <a:r>
              <a:rPr sz="1867" spc="-20" dirty="0">
                <a:solidFill>
                  <a:srgbClr val="212121"/>
                </a:solidFill>
                <a:cs typeface="Roboto"/>
              </a:rPr>
              <a:t>Year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of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the  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rating </a:t>
            </a:r>
            <a:r>
              <a:rPr sz="1867" dirty="0">
                <a:solidFill>
                  <a:srgbClr val="212121"/>
                </a:solidFill>
                <a:cs typeface="Roboto"/>
              </a:rPr>
              <a:t>: TV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Rating of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</a:t>
            </a:r>
            <a:r>
              <a:rPr sz="1867" spc="-67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marR="268387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duration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27" dirty="0">
                <a:solidFill>
                  <a:srgbClr val="212121"/>
                </a:solidFill>
                <a:cs typeface="Roboto"/>
              </a:rPr>
              <a:t>Total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Duration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- in minutes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or 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number of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 seasons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9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listed_in </a:t>
            </a:r>
            <a:r>
              <a:rPr sz="1867" dirty="0">
                <a:solidFill>
                  <a:srgbClr val="212121"/>
                </a:solidFill>
                <a:cs typeface="Roboto"/>
              </a:rPr>
              <a:t>: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Genre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description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: The Summary</a:t>
            </a:r>
            <a:r>
              <a:rPr sz="1867" spc="-53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description</a:t>
            </a:r>
            <a:endParaRPr sz="1867" dirty="0"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795" y="186942"/>
            <a:ext cx="455616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53" dirty="0">
                <a:cs typeface="Times New Roman"/>
              </a:rPr>
              <a:t>Dataset</a:t>
            </a:r>
            <a:r>
              <a:rPr sz="3200" b="1" spc="-120" dirty="0">
                <a:cs typeface="Times New Roman"/>
              </a:rPr>
              <a:t> </a:t>
            </a:r>
            <a:r>
              <a:rPr sz="3200" b="1" spc="293" dirty="0">
                <a:cs typeface="Times New Roman"/>
              </a:rPr>
              <a:t>summary: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795" y="1428786"/>
            <a:ext cx="9511453" cy="449217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207" dirty="0">
                <a:cs typeface="Times New Roman"/>
              </a:rPr>
              <a:t>The</a:t>
            </a:r>
            <a:r>
              <a:rPr spc="-33" dirty="0">
                <a:cs typeface="Times New Roman"/>
              </a:rPr>
              <a:t> </a:t>
            </a:r>
            <a:r>
              <a:rPr spc="220" dirty="0">
                <a:cs typeface="Times New Roman"/>
              </a:rPr>
              <a:t>dataset</a:t>
            </a:r>
            <a:r>
              <a:rPr spc="-27" dirty="0">
                <a:cs typeface="Times New Roman"/>
              </a:rPr>
              <a:t> </a:t>
            </a:r>
            <a:r>
              <a:rPr spc="213" dirty="0">
                <a:cs typeface="Times New Roman"/>
              </a:rPr>
              <a:t>contains</a:t>
            </a:r>
            <a:r>
              <a:rPr spc="-27" dirty="0">
                <a:cs typeface="Times New Roman"/>
              </a:rPr>
              <a:t> </a:t>
            </a:r>
            <a:r>
              <a:rPr spc="33" dirty="0">
                <a:cs typeface="Times New Roman"/>
              </a:rPr>
              <a:t>12</a:t>
            </a:r>
            <a:r>
              <a:rPr spc="-27" dirty="0">
                <a:cs typeface="Times New Roman"/>
              </a:rPr>
              <a:t> </a:t>
            </a:r>
            <a:r>
              <a:rPr spc="227" dirty="0">
                <a:cs typeface="Times New Roman"/>
              </a:rPr>
              <a:t>columns</a:t>
            </a:r>
            <a:r>
              <a:rPr spc="-27" dirty="0">
                <a:cs typeface="Times New Roman"/>
              </a:rPr>
              <a:t> </a:t>
            </a:r>
            <a:r>
              <a:rPr spc="247" dirty="0">
                <a:cs typeface="Times New Roman"/>
              </a:rPr>
              <a:t>and</a:t>
            </a:r>
            <a:r>
              <a:rPr spc="-27" dirty="0">
                <a:cs typeface="Times New Roman"/>
              </a:rPr>
              <a:t> </a:t>
            </a:r>
            <a:r>
              <a:rPr spc="180" dirty="0">
                <a:cs typeface="Times New Roman"/>
              </a:rPr>
              <a:t>7787</a:t>
            </a:r>
            <a:r>
              <a:rPr spc="-27" dirty="0">
                <a:cs typeface="Times New Roman"/>
              </a:rPr>
              <a:t> </a:t>
            </a:r>
            <a:r>
              <a:rPr spc="173" dirty="0">
                <a:cs typeface="Times New Roman"/>
              </a:rPr>
              <a:t>rows.</a:t>
            </a:r>
            <a:endParaRPr dirty="0">
              <a:cs typeface="Times New Roman"/>
            </a:endParaRPr>
          </a:p>
          <a:p>
            <a:pPr marL="625671" marR="3557604" indent="-609585">
              <a:lnSpc>
                <a:spcPct val="200000"/>
              </a:lnSpc>
            </a:pPr>
            <a:r>
              <a:rPr spc="207" dirty="0">
                <a:cs typeface="Times New Roman"/>
              </a:rPr>
              <a:t>There </a:t>
            </a:r>
            <a:r>
              <a:rPr spc="180" dirty="0">
                <a:cs typeface="Times New Roman"/>
              </a:rPr>
              <a:t>also exist </a:t>
            </a:r>
            <a:r>
              <a:rPr spc="247" dirty="0">
                <a:cs typeface="Times New Roman"/>
              </a:rPr>
              <a:t>some </a:t>
            </a:r>
            <a:r>
              <a:rPr spc="187" dirty="0">
                <a:cs typeface="Times New Roman"/>
              </a:rPr>
              <a:t>null </a:t>
            </a:r>
            <a:r>
              <a:rPr spc="180" dirty="0">
                <a:cs typeface="Times New Roman"/>
              </a:rPr>
              <a:t>values </a:t>
            </a:r>
            <a:r>
              <a:rPr spc="200" dirty="0">
                <a:cs typeface="Times New Roman"/>
              </a:rPr>
              <a:t>in </a:t>
            </a:r>
            <a:r>
              <a:rPr spc="220" dirty="0">
                <a:cs typeface="Times New Roman"/>
              </a:rPr>
              <a:t>oura </a:t>
            </a:r>
            <a:r>
              <a:rPr spc="200" dirty="0">
                <a:cs typeface="Times New Roman"/>
              </a:rPr>
              <a:t>data: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93" dirty="0">
                <a:solidFill>
                  <a:srgbClr val="212121"/>
                </a:solidFill>
                <a:cs typeface="Times New Roman"/>
              </a:rPr>
              <a:t>director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</a:t>
            </a:r>
            <a:r>
              <a:rPr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b="1" spc="193" dirty="0">
                <a:solidFill>
                  <a:srgbClr val="212121"/>
                </a:solidFill>
                <a:cs typeface="Times New Roman"/>
              </a:rPr>
              <a:t>30.68%</a:t>
            </a:r>
            <a:endParaRPr dirty="0">
              <a:cs typeface="Times New Roman"/>
            </a:endParaRPr>
          </a:p>
          <a:p>
            <a:pPr marL="625671" marR="3287524">
              <a:lnSpc>
                <a:spcPct val="114999"/>
              </a:lnSpc>
            </a:pPr>
            <a:r>
              <a:rPr spc="200" dirty="0">
                <a:solidFill>
                  <a:srgbClr val="212121"/>
                </a:solidFill>
                <a:cs typeface="Times New Roman"/>
              </a:rPr>
              <a:t>Percentage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 cast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 </a:t>
            </a:r>
            <a:r>
              <a:rPr b="1" spc="173" dirty="0">
                <a:solidFill>
                  <a:srgbClr val="212121"/>
                </a:solidFill>
                <a:cs typeface="Times New Roman"/>
              </a:rPr>
              <a:t>9.22%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 </a:t>
            </a:r>
            <a:r>
              <a:rPr spc="207" dirty="0">
                <a:solidFill>
                  <a:srgbClr val="212121"/>
                </a:solidFill>
                <a:cs typeface="Times New Roman"/>
              </a:rPr>
              <a:t>country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 </a:t>
            </a:r>
            <a:r>
              <a:rPr b="1" spc="127" dirty="0">
                <a:solidFill>
                  <a:srgbClr val="212121"/>
                </a:solidFill>
                <a:cs typeface="Times New Roman"/>
              </a:rPr>
              <a:t>6.51%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53" dirty="0">
                <a:solidFill>
                  <a:srgbClr val="212121"/>
                </a:solidFill>
                <a:cs typeface="Times New Roman"/>
              </a:rPr>
              <a:t>date_added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</a:t>
            </a:r>
            <a:r>
              <a:rPr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b="1" spc="107" dirty="0">
                <a:solidFill>
                  <a:srgbClr val="212121"/>
                </a:solidFill>
                <a:cs typeface="Times New Roman"/>
              </a:rPr>
              <a:t>0.13%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13" dirty="0">
                <a:solidFill>
                  <a:srgbClr val="212121"/>
                </a:solidFill>
                <a:cs typeface="Times New Roman"/>
              </a:rPr>
              <a:t>rating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</a:t>
            </a:r>
            <a:r>
              <a:rPr spc="-47" dirty="0">
                <a:solidFill>
                  <a:srgbClr val="212121"/>
                </a:solidFill>
                <a:cs typeface="Times New Roman"/>
              </a:rPr>
              <a:t> </a:t>
            </a:r>
            <a:r>
              <a:rPr b="1" spc="220" dirty="0">
                <a:solidFill>
                  <a:srgbClr val="212121"/>
                </a:solidFill>
                <a:cs typeface="Times New Roman"/>
              </a:rPr>
              <a:t>0.089%</a:t>
            </a:r>
            <a:endParaRPr dirty="0">
              <a:cs typeface="Times New Roman"/>
            </a:endParaRPr>
          </a:p>
          <a:p>
            <a:pPr>
              <a:spcBef>
                <a:spcPts val="73"/>
              </a:spcBef>
            </a:pPr>
            <a:endParaRPr dirty="0">
              <a:cs typeface="Times New Roman"/>
            </a:endParaRPr>
          </a:p>
          <a:p>
            <a:pPr marL="16933"/>
            <a:r>
              <a:rPr i="1" spc="27" dirty="0">
                <a:solidFill>
                  <a:srgbClr val="212121"/>
                </a:solidFill>
                <a:cs typeface="Georgia"/>
              </a:rPr>
              <a:t>Since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33" dirty="0">
                <a:solidFill>
                  <a:srgbClr val="212121"/>
                </a:solidFill>
                <a:cs typeface="Georgia"/>
              </a:rPr>
              <a:t>there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dirty="0">
                <a:solidFill>
                  <a:srgbClr val="212121"/>
                </a:solidFill>
                <a:cs typeface="Georgia"/>
              </a:rPr>
              <a:t>are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-27" dirty="0">
                <a:solidFill>
                  <a:srgbClr val="212121"/>
                </a:solidFill>
                <a:cs typeface="Georgia"/>
              </a:rPr>
              <a:t>very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few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40" dirty="0">
                <a:solidFill>
                  <a:srgbClr val="212121"/>
                </a:solidFill>
                <a:cs typeface="Georgia"/>
              </a:rPr>
              <a:t>null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0" dirty="0">
                <a:solidFill>
                  <a:srgbClr val="212121"/>
                </a:solidFill>
                <a:cs typeface="Georgia"/>
              </a:rPr>
              <a:t>values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in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date_added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and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dirty="0">
                <a:solidFill>
                  <a:srgbClr val="212121"/>
                </a:solidFill>
                <a:cs typeface="Georgia"/>
              </a:rPr>
              <a:t>rating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53" dirty="0">
                <a:solidFill>
                  <a:srgbClr val="212121"/>
                </a:solidFill>
                <a:cs typeface="Georgia"/>
              </a:rPr>
              <a:t>we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will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drop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them.</a:t>
            </a:r>
            <a:endParaRPr dirty="0">
              <a:cs typeface="Georgia"/>
            </a:endParaRPr>
          </a:p>
          <a:p>
            <a:pPr>
              <a:spcBef>
                <a:spcPts val="33"/>
              </a:spcBef>
            </a:pPr>
            <a:endParaRPr dirty="0">
              <a:cs typeface="Georgia"/>
            </a:endParaRPr>
          </a:p>
          <a:p>
            <a:pPr marL="16933"/>
            <a:r>
              <a:rPr spc="152" dirty="0">
                <a:solidFill>
                  <a:srgbClr val="212121"/>
                </a:solidFill>
                <a:cs typeface="Times New Roman"/>
              </a:rPr>
              <a:t>Finally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we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7" dirty="0">
                <a:solidFill>
                  <a:srgbClr val="212121"/>
                </a:solidFill>
                <a:cs typeface="Times New Roman"/>
              </a:rPr>
              <a:t>will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13" dirty="0">
                <a:solidFill>
                  <a:srgbClr val="212121"/>
                </a:solidFill>
                <a:cs typeface="Times New Roman"/>
              </a:rPr>
              <a:t>do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47" dirty="0">
                <a:solidFill>
                  <a:srgbClr val="212121"/>
                </a:solidFill>
                <a:cs typeface="Times New Roman"/>
              </a:rPr>
              <a:t>some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feature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7" dirty="0">
                <a:solidFill>
                  <a:srgbClr val="212121"/>
                </a:solidFill>
                <a:cs typeface="Times New Roman"/>
              </a:rPr>
              <a:t>engineering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20" dirty="0">
                <a:solidFill>
                  <a:srgbClr val="212121"/>
                </a:solidFill>
                <a:cs typeface="Times New Roman"/>
              </a:rPr>
              <a:t>to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93" dirty="0">
                <a:solidFill>
                  <a:srgbClr val="212121"/>
                </a:solidFill>
                <a:cs typeface="Times New Roman"/>
              </a:rPr>
              <a:t>create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73" dirty="0">
                <a:solidFill>
                  <a:srgbClr val="212121"/>
                </a:solidFill>
                <a:cs typeface="Times New Roman"/>
              </a:rPr>
              <a:t>few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33" dirty="0">
                <a:solidFill>
                  <a:srgbClr val="212121"/>
                </a:solidFill>
                <a:cs typeface="Times New Roman"/>
              </a:rPr>
              <a:t>new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7" dirty="0">
                <a:solidFill>
                  <a:srgbClr val="212121"/>
                </a:solidFill>
                <a:cs typeface="Times New Roman"/>
              </a:rPr>
              <a:t>variables:</a:t>
            </a:r>
            <a:endParaRPr dirty="0">
              <a:cs typeface="Times New Roman"/>
            </a:endParaRPr>
          </a:p>
          <a:p>
            <a:pPr marL="625671" marR="6773" indent="-448722">
              <a:spcBef>
                <a:spcPts val="1120"/>
              </a:spcBef>
              <a:buFont typeface="Arial"/>
              <a:buChar char="●"/>
              <a:tabLst>
                <a:tab pos="625671" algn="l"/>
                <a:tab pos="626518" algn="l"/>
              </a:tabLst>
            </a:pPr>
            <a:r>
              <a:rPr i="1" spc="33" dirty="0">
                <a:solidFill>
                  <a:srgbClr val="212121"/>
                </a:solidFill>
                <a:cs typeface="Georgia"/>
              </a:rPr>
              <a:t>Compute </a:t>
            </a:r>
            <a:r>
              <a:rPr b="1" i="1" spc="-127" dirty="0">
                <a:solidFill>
                  <a:srgbClr val="212121"/>
                </a:solidFill>
                <a:cs typeface="Georgia"/>
              </a:rPr>
              <a:t>year_added</a:t>
            </a:r>
            <a:r>
              <a:rPr i="1" spc="-127" dirty="0">
                <a:solidFill>
                  <a:srgbClr val="212121"/>
                </a:solidFill>
                <a:cs typeface="Georgia"/>
              </a:rPr>
              <a:t>, </a:t>
            </a:r>
            <a:r>
              <a:rPr b="1" i="1" spc="-107" dirty="0">
                <a:solidFill>
                  <a:srgbClr val="212121"/>
                </a:solidFill>
                <a:cs typeface="Georgia"/>
              </a:rPr>
              <a:t>month_added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and </a:t>
            </a:r>
            <a:r>
              <a:rPr b="1" i="1" spc="-133" dirty="0">
                <a:solidFill>
                  <a:srgbClr val="212121"/>
                </a:solidFill>
                <a:cs typeface="Georgia"/>
              </a:rPr>
              <a:t>day_added </a:t>
            </a:r>
            <a:r>
              <a:rPr i="1" spc="20" dirty="0">
                <a:solidFill>
                  <a:srgbClr val="212121"/>
                </a:solidFill>
                <a:cs typeface="Georgia"/>
              </a:rPr>
              <a:t>from </a:t>
            </a:r>
            <a:r>
              <a:rPr b="1" i="1" spc="-113" dirty="0">
                <a:solidFill>
                  <a:srgbClr val="212121"/>
                </a:solidFill>
                <a:cs typeface="Georgia"/>
              </a:rPr>
              <a:t>date_added </a:t>
            </a:r>
            <a:r>
              <a:rPr i="1" spc="7" dirty="0">
                <a:solidFill>
                  <a:srgbClr val="212121"/>
                </a:solidFill>
                <a:cs typeface="Georgia"/>
              </a:rPr>
              <a:t>after  </a:t>
            </a:r>
            <a:r>
              <a:rPr i="1" spc="13" dirty="0">
                <a:solidFill>
                  <a:srgbClr val="212121"/>
                </a:solidFill>
                <a:cs typeface="Georgia"/>
              </a:rPr>
              <a:t>converting </a:t>
            </a:r>
            <a:r>
              <a:rPr i="1" spc="20" dirty="0">
                <a:solidFill>
                  <a:srgbClr val="212121"/>
                </a:solidFill>
                <a:cs typeface="Georgia"/>
              </a:rPr>
              <a:t>it </a:t>
            </a:r>
            <a:r>
              <a:rPr i="1" spc="40" dirty="0">
                <a:solidFill>
                  <a:srgbClr val="212121"/>
                </a:solidFill>
                <a:cs typeface="Georgia"/>
              </a:rPr>
              <a:t>into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datetime</a:t>
            </a:r>
            <a:r>
              <a:rPr i="1" spc="-127" dirty="0">
                <a:solidFill>
                  <a:srgbClr val="212121"/>
                </a:solidFill>
                <a:cs typeface="Georgia"/>
              </a:rPr>
              <a:t> </a:t>
            </a:r>
            <a:r>
              <a:rPr i="1" dirty="0">
                <a:solidFill>
                  <a:srgbClr val="212121"/>
                </a:solidFill>
                <a:cs typeface="Georgia"/>
              </a:rPr>
              <a:t>variable.</a:t>
            </a:r>
            <a:endParaRPr dirty="0">
              <a:cs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306" y="229572"/>
            <a:ext cx="6190934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20" dirty="0">
                <a:cs typeface="Times New Roman"/>
              </a:rPr>
              <a:t>Exploratory </a:t>
            </a:r>
            <a:r>
              <a:rPr sz="3200" b="1" spc="193" dirty="0">
                <a:cs typeface="Times New Roman"/>
              </a:rPr>
              <a:t>Data</a:t>
            </a:r>
            <a:r>
              <a:rPr sz="3200" b="1" spc="-400" dirty="0">
                <a:cs typeface="Times New Roman"/>
              </a:rPr>
              <a:t> </a:t>
            </a:r>
            <a:r>
              <a:rPr sz="3200" b="1" spc="227" dirty="0">
                <a:cs typeface="Times New Roman"/>
              </a:rPr>
              <a:t>Analysis: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576061" y="1404198"/>
            <a:ext cx="4540801" cy="4461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01306" y="1994377"/>
            <a:ext cx="5090160" cy="22920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160" dirty="0">
                <a:uFill>
                  <a:solidFill>
                    <a:srgbClr val="000000"/>
                  </a:solidFill>
                </a:uFill>
                <a:cs typeface="Times New Roman"/>
              </a:rPr>
              <a:t>Type:</a:t>
            </a:r>
            <a:endParaRPr sz="2667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sz="3333" dirty="0">
              <a:cs typeface="Times New Roman"/>
            </a:endParaRPr>
          </a:p>
          <a:p>
            <a:pPr marL="16933" marR="6773" algn="just">
              <a:spcBef>
                <a:spcPts val="1933"/>
              </a:spcBef>
            </a:pPr>
            <a:r>
              <a:rPr sz="2400" spc="227" dirty="0">
                <a:solidFill>
                  <a:srgbClr val="212121"/>
                </a:solidFill>
                <a:cs typeface="Times New Roman"/>
              </a:rPr>
              <a:t>69.1%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07" dirty="0">
                <a:solidFill>
                  <a:srgbClr val="212121"/>
                </a:solidFill>
                <a:cs typeface="Times New Roman"/>
              </a:rPr>
              <a:t>of</a:t>
            </a:r>
            <a:r>
              <a:rPr sz="2400" spc="-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05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93" dirty="0">
                <a:solidFill>
                  <a:srgbClr val="212121"/>
                </a:solidFill>
                <a:cs typeface="Times New Roman"/>
              </a:rPr>
              <a:t>content</a:t>
            </a:r>
            <a:r>
              <a:rPr sz="2400" spc="-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07" dirty="0">
                <a:solidFill>
                  <a:srgbClr val="212121"/>
                </a:solidFill>
                <a:cs typeface="Times New Roman"/>
              </a:rPr>
              <a:t>available</a:t>
            </a:r>
            <a:r>
              <a:rPr sz="2400" spc="-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20" dirty="0">
                <a:solidFill>
                  <a:srgbClr val="212121"/>
                </a:solidFill>
                <a:cs typeface="Times New Roman"/>
              </a:rPr>
              <a:t>on  </a:t>
            </a:r>
            <a:r>
              <a:rPr sz="2400" spc="253" dirty="0">
                <a:solidFill>
                  <a:srgbClr val="212121"/>
                </a:solidFill>
                <a:cs typeface="Times New Roman"/>
              </a:rPr>
              <a:t>Netﬂix</a:t>
            </a:r>
            <a:r>
              <a:rPr sz="2400" spc="-6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72" dirty="0">
                <a:solidFill>
                  <a:srgbClr val="212121"/>
                </a:solidFill>
                <a:cs typeface="Times New Roman"/>
              </a:rPr>
              <a:t>are</a:t>
            </a:r>
            <a:r>
              <a:rPr sz="2400" spc="-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47" dirty="0">
                <a:solidFill>
                  <a:srgbClr val="212121"/>
                </a:solidFill>
                <a:cs typeface="Times New Roman"/>
              </a:rPr>
              <a:t>movies;</a:t>
            </a:r>
            <a:r>
              <a:rPr sz="2400" spc="-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05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93" dirty="0">
                <a:solidFill>
                  <a:srgbClr val="212121"/>
                </a:solidFill>
                <a:cs typeface="Times New Roman"/>
              </a:rPr>
              <a:t>remaining  </a:t>
            </a:r>
            <a:r>
              <a:rPr sz="2400" spc="272" dirty="0">
                <a:solidFill>
                  <a:srgbClr val="212121"/>
                </a:solidFill>
                <a:cs typeface="Times New Roman"/>
              </a:rPr>
              <a:t>30.9% are</a:t>
            </a:r>
            <a:r>
              <a:rPr sz="2400" spc="-4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3" dirty="0">
                <a:solidFill>
                  <a:srgbClr val="212121"/>
                </a:solidFill>
                <a:cs typeface="Times New Roman"/>
              </a:rPr>
              <a:t>TV </a:t>
            </a:r>
            <a:r>
              <a:rPr sz="2400" spc="220" dirty="0">
                <a:solidFill>
                  <a:srgbClr val="212121"/>
                </a:solidFill>
                <a:cs typeface="Times New Roman"/>
              </a:rPr>
              <a:t>Shows.</a:t>
            </a:r>
            <a:endParaRPr sz="24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475" y="327718"/>
            <a:ext cx="1695592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247" dirty="0">
                <a:cs typeface="Times New Roman"/>
              </a:rPr>
              <a:t>T</a:t>
            </a:r>
            <a:r>
              <a:rPr sz="3467" b="1" dirty="0">
                <a:cs typeface="Times New Roman"/>
              </a:rPr>
              <a:t>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6162" y="327870"/>
            <a:ext cx="2135757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b="1" spc="-7" dirty="0">
                <a:latin typeface="+mj-lt"/>
                <a:cs typeface="Times New Roman"/>
              </a:rPr>
              <a:t>Ratings</a:t>
            </a:r>
            <a:endParaRPr sz="3467" b="1" dirty="0">
              <a:latin typeface="+mj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475" y="4373666"/>
            <a:ext cx="4456005" cy="1012799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464808" marR="6773" indent="-448722" algn="just">
              <a:lnSpc>
                <a:spcPct val="105000"/>
              </a:lnSpc>
              <a:spcBef>
                <a:spcPts val="7"/>
              </a:spcBef>
              <a:buSzPct val="87500"/>
              <a:buFont typeface="Arial MT"/>
              <a:buChar char="●"/>
              <a:tabLst>
                <a:tab pos="465655" algn="l"/>
              </a:tabLst>
            </a:pPr>
            <a:r>
              <a:rPr sz="2133" spc="-7" dirty="0">
                <a:cs typeface="Times New Roman"/>
              </a:rPr>
              <a:t>Netflix </a:t>
            </a:r>
            <a:r>
              <a:rPr sz="2133" dirty="0">
                <a:cs typeface="Times New Roman"/>
              </a:rPr>
              <a:t>has 5372 </a:t>
            </a:r>
            <a:r>
              <a:rPr sz="2133" spc="-7" dirty="0">
                <a:cs typeface="Times New Roman"/>
              </a:rPr>
              <a:t>movies and </a:t>
            </a:r>
            <a:r>
              <a:rPr sz="2133" dirty="0">
                <a:cs typeface="Times New Roman"/>
              </a:rPr>
              <a:t>2398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 shows,there are more</a:t>
            </a:r>
            <a:r>
              <a:rPr sz="2133" dirty="0">
                <a:cs typeface="Times New Roman"/>
              </a:rPr>
              <a:t> number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than</a:t>
            </a:r>
            <a:r>
              <a:rPr sz="2133" spc="-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shows.</a:t>
            </a:r>
            <a:endParaRPr sz="2133" dirty="0"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1095" y="4179863"/>
            <a:ext cx="4883572" cy="1986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502061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 of  ratings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i,e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adult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  <a:p>
            <a:pPr marL="485128" marR="6739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 of  ratings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i,e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adult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  <a:p>
            <a:pPr marL="485128" marR="6773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i</a:t>
            </a:r>
            <a:r>
              <a:rPr sz="2133" dirty="0">
                <a:cs typeface="Times New Roman"/>
              </a:rPr>
              <a:t>n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both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case</a:t>
            </a:r>
            <a:r>
              <a:rPr sz="2133" dirty="0">
                <a:cs typeface="Times New Roman"/>
              </a:rPr>
              <a:t>s</a:t>
            </a:r>
            <a:r>
              <a:rPr sz="2133" spc="-4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 number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9991BA0-89D9-4E2C-BF54-F56B28B0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803"/>
            <a:ext cx="4149993" cy="26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B7D8775-305B-49AB-ADA2-BB8A9C4CE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78" y="1003589"/>
            <a:ext cx="3531391" cy="26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003A7C9-FC4E-4BFD-BAE5-80D0A9F0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220" y="1076325"/>
            <a:ext cx="4257996" cy="25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701" y="109201"/>
            <a:ext cx="2800339" cy="5299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333" b="1" spc="-7" dirty="0">
                <a:cs typeface="Times New Roman"/>
              </a:rPr>
              <a:t>Release</a:t>
            </a:r>
            <a:r>
              <a:rPr sz="3333" b="1" spc="-120" dirty="0">
                <a:cs typeface="Times New Roman"/>
              </a:rPr>
              <a:t> </a:t>
            </a:r>
            <a:r>
              <a:rPr sz="3333" b="1" dirty="0">
                <a:cs typeface="Times New Roman"/>
              </a:rPr>
              <a:t>year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083" y="2881120"/>
            <a:ext cx="6376247" cy="3887197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L="474968" indent="-458882" algn="just">
              <a:spcBef>
                <a:spcPts val="493"/>
              </a:spcBef>
              <a:buFont typeface="Arial MT"/>
              <a:buChar char="●"/>
              <a:tabLst>
                <a:tab pos="475815" algn="l"/>
              </a:tabLst>
            </a:pPr>
            <a:r>
              <a:rPr sz="2000" dirty="0">
                <a:cs typeface="Times New Roman"/>
              </a:rPr>
              <a:t>highest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number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of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movies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released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2017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and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2018</a:t>
            </a:r>
          </a:p>
          <a:p>
            <a:pPr marL="474968" indent="-458882" algn="just">
              <a:spcBef>
                <a:spcPts val="360"/>
              </a:spcBef>
              <a:buFont typeface="Arial MT"/>
              <a:buChar char="●"/>
              <a:tabLst>
                <a:tab pos="475815" algn="l"/>
              </a:tabLst>
            </a:pPr>
            <a:r>
              <a:rPr sz="2000" dirty="0">
                <a:cs typeface="Times New Roman"/>
              </a:rPr>
              <a:t>highest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number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of</a:t>
            </a:r>
            <a:r>
              <a:rPr sz="2000" spc="-2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movies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released</a:t>
            </a:r>
            <a:r>
              <a:rPr sz="2000" spc="-2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2020</a:t>
            </a:r>
          </a:p>
          <a:p>
            <a:pPr marL="474968" marR="6773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spc="-7" dirty="0">
                <a:cs typeface="Times New Roman"/>
              </a:rPr>
              <a:t>The </a:t>
            </a:r>
            <a:r>
              <a:rPr sz="2000" dirty="0">
                <a:cs typeface="Times New Roman"/>
              </a:rPr>
              <a:t>number of </a:t>
            </a:r>
            <a:r>
              <a:rPr sz="2000" spc="-7" dirty="0">
                <a:cs typeface="Times New Roman"/>
              </a:rPr>
              <a:t>movies </a:t>
            </a:r>
            <a:r>
              <a:rPr sz="2000" dirty="0">
                <a:cs typeface="Times New Roman"/>
              </a:rPr>
              <a:t>on </a:t>
            </a:r>
            <a:r>
              <a:rPr sz="2000" spc="-7" dirty="0">
                <a:cs typeface="Times New Roman"/>
              </a:rPr>
              <a:t>Netflix is </a:t>
            </a:r>
            <a:r>
              <a:rPr sz="2000" dirty="0">
                <a:cs typeface="Times New Roman"/>
              </a:rPr>
              <a:t>growing </a:t>
            </a:r>
            <a:r>
              <a:rPr sz="2000" spc="-7" dirty="0">
                <a:cs typeface="Times New Roman"/>
              </a:rPr>
              <a:t>significantly </a:t>
            </a:r>
            <a:r>
              <a:rPr sz="2000" spc="-48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faster</a:t>
            </a:r>
            <a:r>
              <a:rPr sz="2000" spc="-7" dirty="0">
                <a:cs typeface="Times New Roman"/>
              </a:rPr>
              <a:t> than the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number of</a:t>
            </a:r>
            <a:r>
              <a:rPr sz="2000" spc="-4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TV</a:t>
            </a:r>
            <a:r>
              <a:rPr sz="2000" spc="-4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shows.</a:t>
            </a:r>
            <a:endParaRPr sz="2000" dirty="0">
              <a:cs typeface="Times New Roman"/>
            </a:endParaRPr>
          </a:p>
          <a:p>
            <a:pPr marL="474968" marR="31326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spc="-87" dirty="0">
                <a:cs typeface="Times New Roman"/>
              </a:rPr>
              <a:t>We</a:t>
            </a:r>
            <a:r>
              <a:rPr sz="2000" spc="-8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saw </a:t>
            </a:r>
            <a:r>
              <a:rPr sz="2000" dirty="0">
                <a:cs typeface="Times New Roman"/>
              </a:rPr>
              <a:t>a huge </a:t>
            </a:r>
            <a:r>
              <a:rPr sz="2000" spc="-7" dirty="0">
                <a:cs typeface="Times New Roman"/>
              </a:rPr>
              <a:t>increase in the </a:t>
            </a:r>
            <a:r>
              <a:rPr sz="2000" dirty="0">
                <a:cs typeface="Times New Roman"/>
              </a:rPr>
              <a:t>number of </a:t>
            </a:r>
            <a:r>
              <a:rPr sz="2000" spc="-7" dirty="0">
                <a:cs typeface="Times New Roman"/>
              </a:rPr>
              <a:t>movies and 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television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episodes after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2015.</a:t>
            </a:r>
          </a:p>
          <a:p>
            <a:pPr marL="474968" marR="11006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spc="-7" dirty="0">
                <a:cs typeface="Times New Roman"/>
              </a:rPr>
              <a:t>there is </a:t>
            </a:r>
            <a:r>
              <a:rPr sz="2000" dirty="0">
                <a:cs typeface="Times New Roman"/>
              </a:rPr>
              <a:t>a </a:t>
            </a:r>
            <a:r>
              <a:rPr sz="2000" spc="-7" dirty="0">
                <a:cs typeface="Times New Roman"/>
              </a:rPr>
              <a:t>significant </a:t>
            </a:r>
            <a:r>
              <a:rPr sz="2000" dirty="0">
                <a:cs typeface="Times New Roman"/>
              </a:rPr>
              <a:t>drop </a:t>
            </a:r>
            <a:r>
              <a:rPr sz="2000" spc="-7" dirty="0">
                <a:cs typeface="Times New Roman"/>
              </a:rPr>
              <a:t>in the </a:t>
            </a:r>
            <a:r>
              <a:rPr sz="2000" dirty="0">
                <a:cs typeface="Times New Roman"/>
              </a:rPr>
              <a:t>number of </a:t>
            </a:r>
            <a:r>
              <a:rPr sz="2000" spc="-7" dirty="0">
                <a:cs typeface="Times New Roman"/>
              </a:rPr>
              <a:t>movies and 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television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episodes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produced </a:t>
            </a:r>
            <a:r>
              <a:rPr sz="2000" spc="-7" dirty="0">
                <a:cs typeface="Times New Roman"/>
              </a:rPr>
              <a:t>after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2020.</a:t>
            </a:r>
          </a:p>
          <a:p>
            <a:pPr marL="474968" marR="11853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dirty="0">
                <a:cs typeface="Times New Roman"/>
              </a:rPr>
              <a:t>It</a:t>
            </a:r>
            <a:r>
              <a:rPr sz="2000" spc="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appears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that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Netflix</a:t>
            </a:r>
            <a:r>
              <a:rPr sz="2000" dirty="0">
                <a:cs typeface="Times New Roman"/>
              </a:rPr>
              <a:t> has</a:t>
            </a:r>
            <a:r>
              <a:rPr sz="2000" spc="7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focused</a:t>
            </a:r>
            <a:r>
              <a:rPr sz="2000" spc="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more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attention</a:t>
            </a:r>
            <a:r>
              <a:rPr sz="2000" dirty="0">
                <a:cs typeface="Times New Roman"/>
              </a:rPr>
              <a:t> on </a:t>
            </a:r>
            <a:r>
              <a:rPr sz="2000" spc="-48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increasing Movie content that TV Shows. Movies </a:t>
            </a:r>
            <a:r>
              <a:rPr sz="2000" dirty="0">
                <a:cs typeface="Times New Roman"/>
              </a:rPr>
              <a:t>have </a:t>
            </a:r>
            <a:r>
              <a:rPr sz="2000" spc="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increased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much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more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dramatically</a:t>
            </a:r>
            <a:r>
              <a:rPr sz="2000" spc="-7" dirty="0">
                <a:cs typeface="Times New Roman"/>
              </a:rPr>
              <a:t> than</a:t>
            </a:r>
            <a:r>
              <a:rPr sz="2000" spc="-4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TV</a:t>
            </a:r>
            <a:r>
              <a:rPr sz="2000" spc="-4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shows.</a:t>
            </a:r>
            <a:endParaRPr sz="2000" dirty="0"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1399" y="372252"/>
            <a:ext cx="135128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dirty="0">
                <a:latin typeface="+mj-lt"/>
                <a:cs typeface="Times New Roman"/>
              </a:rPr>
              <a:t>tv_shows</a:t>
            </a:r>
            <a:endParaRPr sz="2667" dirty="0">
              <a:latin typeface="+mj-l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1467" y="3744469"/>
            <a:ext cx="120142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-7" dirty="0">
                <a:latin typeface="+mj-lt"/>
                <a:cs typeface="Arial"/>
              </a:rPr>
              <a:t>movies</a:t>
            </a:r>
            <a:endParaRPr sz="2667" dirty="0">
              <a:latin typeface="+mj-lt"/>
              <a:cs typeface="Ari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21FC2D-CB2A-48EB-8328-16D02BB6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83" y="799784"/>
            <a:ext cx="5919843" cy="20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ECEDED6-7797-4368-A11A-D9DA4BD85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30" y="843462"/>
            <a:ext cx="5258595" cy="284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4F0FB08-5606-4763-8924-9EDADC586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10" y="4172001"/>
            <a:ext cx="5206415" cy="25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9" y="138095"/>
            <a:ext cx="3164952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13" dirty="0">
                <a:cs typeface="Times New Roman"/>
              </a:rPr>
              <a:t>Release</a:t>
            </a:r>
            <a:r>
              <a:rPr sz="3467" b="1" spc="-113" dirty="0">
                <a:cs typeface="Times New Roman"/>
              </a:rPr>
              <a:t> </a:t>
            </a:r>
            <a:r>
              <a:rPr sz="3467" b="1" spc="-7" dirty="0">
                <a:cs typeface="Times New Roman"/>
              </a:rPr>
              <a:t>month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829" y="4936928"/>
            <a:ext cx="5068993" cy="11193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The above </a:t>
            </a:r>
            <a:r>
              <a:rPr sz="2133" dirty="0">
                <a:cs typeface="Times New Roman"/>
              </a:rPr>
              <a:t>graph </a:t>
            </a:r>
            <a:r>
              <a:rPr sz="2133" spc="-7" dirty="0">
                <a:cs typeface="Times New Roman"/>
              </a:rPr>
              <a:t>shows that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both </a:t>
            </a:r>
            <a:r>
              <a:rPr sz="2133" spc="-7" dirty="0">
                <a:cs typeface="Times New Roman"/>
              </a:rPr>
              <a:t>cases </a:t>
            </a:r>
            <a:r>
              <a:rPr sz="2133" spc="-5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 most content is added to Netflix </a:t>
            </a:r>
            <a:r>
              <a:rPr sz="2133" dirty="0">
                <a:cs typeface="Times New Roman"/>
              </a:rPr>
              <a:t>from 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october</a:t>
            </a:r>
            <a:r>
              <a:rPr sz="2133" spc="-7" dirty="0">
                <a:cs typeface="Times New Roman"/>
              </a:rPr>
              <a:t> to january</a:t>
            </a:r>
            <a:endParaRPr sz="2133" dirty="0">
              <a:cs typeface="Times New Roman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23A7E5F-58E9-4369-BC95-0E881C3DD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9" y="1186358"/>
            <a:ext cx="4556872" cy="36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C950723-74AF-4A5C-B231-7546731B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6358"/>
            <a:ext cx="5476875" cy="36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342</TotalTime>
  <Words>1604</Words>
  <Application>Microsoft Office PowerPoint</Application>
  <PresentationFormat>Widescreen</PresentationFormat>
  <Paragraphs>145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MT</vt:lpstr>
      <vt:lpstr>Arial Rounded MT Bold</vt:lpstr>
      <vt:lpstr>Gill Sans MT</vt:lpstr>
      <vt:lpstr>Roboto</vt:lpstr>
      <vt:lpstr>Sitka Small Semibold</vt:lpstr>
      <vt:lpstr>Times New Roman</vt:lpstr>
      <vt:lpstr>Verdana</vt:lpstr>
      <vt:lpstr>Office Theme</vt:lpstr>
      <vt:lpstr>Capstone Project - 4</vt:lpstr>
      <vt:lpstr>Contents:</vt:lpstr>
      <vt:lpstr>Introduction:</vt:lpstr>
      <vt:lpstr>Dataset Preview:</vt:lpstr>
      <vt:lpstr>Dataset summary:</vt:lpstr>
      <vt:lpstr>Exploratory Data Analysis:</vt:lpstr>
      <vt:lpstr>Type</vt:lpstr>
      <vt:lpstr>Release year</vt:lpstr>
      <vt:lpstr>Release month</vt:lpstr>
      <vt:lpstr>Genre</vt:lpstr>
      <vt:lpstr>Duration</vt:lpstr>
      <vt:lpstr>Country</vt:lpstr>
      <vt:lpstr>Originals</vt:lpstr>
      <vt:lpstr>1.HYPOTHESIS TESTING</vt:lpstr>
      <vt:lpstr>2.          H1:The duration which is more than 90 mins are  movies  HO:The duration which is more than 90 mins are NOT movies</vt:lpstr>
      <vt:lpstr>Features selection</vt:lpstr>
      <vt:lpstr>ML algorithms(unsupervised</vt:lpstr>
      <vt:lpstr>K-Means</vt:lpstr>
      <vt:lpstr>Evaluation</vt:lpstr>
      <vt:lpstr>2.Agglomerative Clustering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sonare</dc:creator>
  <cp:lastModifiedBy>mithinbarde.123@outlook.com</cp:lastModifiedBy>
  <cp:revision>31</cp:revision>
  <dcterms:created xsi:type="dcterms:W3CDTF">2023-02-02T14:52:12Z</dcterms:created>
  <dcterms:modified xsi:type="dcterms:W3CDTF">2023-03-26T15:23:52Z</dcterms:modified>
</cp:coreProperties>
</file>